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324" r:id="rId8"/>
    <p:sldId id="274" r:id="rId9"/>
    <p:sldId id="326" r:id="rId10"/>
    <p:sldId id="310" r:id="rId11"/>
    <p:sldId id="401" r:id="rId12"/>
    <p:sldId id="378" r:id="rId13"/>
    <p:sldId id="406" r:id="rId14"/>
    <p:sldId id="407" r:id="rId15"/>
    <p:sldId id="408" r:id="rId16"/>
    <p:sldId id="399" r:id="rId17"/>
    <p:sldId id="409" r:id="rId18"/>
    <p:sldId id="410" r:id="rId19"/>
    <p:sldId id="400" r:id="rId20"/>
    <p:sldId id="411" r:id="rId21"/>
    <p:sldId id="402" r:id="rId22"/>
    <p:sldId id="403" r:id="rId23"/>
    <p:sldId id="404" r:id="rId24"/>
    <p:sldId id="405" r:id="rId25"/>
    <p:sldId id="290" r:id="rId26"/>
  </p:sldIdLst>
  <p:sldSz cx="12192000" cy="6858000"/>
  <p:notesSz cx="6858000" cy="9144000"/>
  <p:defaultTextStyle>
    <a:defPPr>
      <a:defRPr lang="en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ardsectie" id="{B1C6E84B-B051-4AA5-AABC-38E68E22AAF5}">
          <p14:sldIdLst>
            <p14:sldId id="256"/>
            <p14:sldId id="259"/>
            <p14:sldId id="260"/>
            <p14:sldId id="324"/>
            <p14:sldId id="274"/>
            <p14:sldId id="326"/>
            <p14:sldId id="310"/>
            <p14:sldId id="401"/>
            <p14:sldId id="378"/>
            <p14:sldId id="406"/>
            <p14:sldId id="407"/>
            <p14:sldId id="408"/>
            <p14:sldId id="399"/>
            <p14:sldId id="409"/>
            <p14:sldId id="410"/>
            <p14:sldId id="400"/>
            <p14:sldId id="411"/>
            <p14:sldId id="402"/>
            <p14:sldId id="403"/>
            <p14:sldId id="404"/>
            <p14:sldId id="405"/>
            <p14:sldId id="29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9799756-3832-5DE8-A95A-D51B80090B4D}" name="Annemarie Klaassen" initials="AK" userId="S::a.klaassen@vankleefinstituut.nl::1cd63408-8ad8-48f8-97b8-3b201b74070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CE39"/>
    <a:srgbClr val="EC008C"/>
    <a:srgbClr val="007586"/>
    <a:srgbClr val="A323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1A6377-6239-4E2F-B23F-C1F5C86F45F1}" v="4" dt="2025-10-23T07:33:04.88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Stijl, thema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03" autoAdjust="0"/>
    <p:restoredTop sz="94660"/>
  </p:normalViewPr>
  <p:slideViewPr>
    <p:cSldViewPr snapToGrid="0">
      <p:cViewPr varScale="1">
        <p:scale>
          <a:sx n="127" d="100"/>
          <a:sy n="127" d="100"/>
        </p:scale>
        <p:origin x="45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8B828-0493-4568-89AC-443966D753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9032E9-49CC-462D-B115-36A6290EC3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AD8F9D-FD08-4EF3-8863-A99F7523A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536CB-6C46-4091-ACCB-DA4F34114F68}" type="datetimeFigureOut">
              <a:rPr lang="en-NL" smtClean="0"/>
              <a:t>5/6/26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3ACCB8-F97E-4197-B5A9-3F7BD3598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210D40-E895-4D67-A216-0FF2C0C50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26476-8CAC-46FE-8F42-98D249BF27E9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179319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BBCB7-768B-4B10-98A5-5E8DBE7CD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FAE57A-B6DA-4780-9E4D-33D6FE09AF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5C4186-6EDF-4BE0-965F-E19B632F6E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536CB-6C46-4091-ACCB-DA4F34114F68}" type="datetimeFigureOut">
              <a:rPr lang="en-NL" smtClean="0"/>
              <a:t>5/6/26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F4F00F-AEA2-4CEA-98BA-E4B1A6C8C6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2A5B20-DA6B-4F4C-90B9-B0F848819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26476-8CAC-46FE-8F42-98D249BF27E9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136570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912B968-7B62-4646-B387-D94EB0FF92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900C8F-DD42-4E8F-8341-963EF1659C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A585DC-4484-482D-B102-D0E71E6EB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536CB-6C46-4091-ACCB-DA4F34114F68}" type="datetimeFigureOut">
              <a:rPr lang="en-NL" smtClean="0"/>
              <a:t>5/6/26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D99DF3-4A2F-4159-B16F-E03012D89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6D7043-1813-48ED-B2EE-E5453D3E6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26476-8CAC-46FE-8F42-98D249BF27E9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325989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06DBD7-24C3-4D0D-B1B7-A00482C4D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C17A82-9498-4921-BDCF-8692008DC0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7B1781-73D6-45EA-A55D-C185BB2EF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536CB-6C46-4091-ACCB-DA4F34114F68}" type="datetimeFigureOut">
              <a:rPr lang="en-NL" smtClean="0"/>
              <a:t>5/6/26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4808A2-BA2D-4FF2-B33C-EFA8C266E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0221F7-D3CC-4D83-8DC0-B35231C7E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26476-8CAC-46FE-8F42-98D249BF27E9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772851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F771F-2D70-4EB8-96F0-8A7F50308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15709C-1752-466F-AF39-0FC7BB7175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871D19-DCF2-487C-A821-A4281CF40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536CB-6C46-4091-ACCB-DA4F34114F68}" type="datetimeFigureOut">
              <a:rPr lang="en-NL" smtClean="0"/>
              <a:t>5/6/26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0D8ED4-68E5-4FBF-A75C-745DB74E0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E2695B-AE47-4857-924A-F86F15393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26476-8CAC-46FE-8F42-98D249BF27E9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900366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CB9B5-7E91-48C1-BE25-D4EC5E586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6BDA25-647D-4BA6-9310-F402489D20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D67A17-C2EB-416B-979A-0FFA8341AB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F210CB-B4C9-403D-BAD8-45CEE9DE06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536CB-6C46-4091-ACCB-DA4F34114F68}" type="datetimeFigureOut">
              <a:rPr lang="en-NL" smtClean="0"/>
              <a:t>5/6/26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FD0E5E-01AE-4747-B7EE-B18F7210A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55ABF0-850D-4AE9-A45B-FBF47763C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26476-8CAC-46FE-8F42-98D249BF27E9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35879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7F8D31-C987-4F58-820A-B06025B4C1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82FD7F-1693-41BA-AD25-583C205754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3FF1CE-FCBB-4CD4-9E33-6FECC4A61F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CD938A-2B3B-4357-906F-0E896EA96C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427CD2-A4C6-4B35-918A-68B2208DC0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76FB013-9298-4659-898C-46E9717A6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536CB-6C46-4091-ACCB-DA4F34114F68}" type="datetimeFigureOut">
              <a:rPr lang="en-NL" smtClean="0"/>
              <a:t>5/6/26</a:t>
            </a:fld>
            <a:endParaRPr lang="en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119B2D-91A0-4E55-9B03-9FD047C20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D872D63-8597-49BE-AFE3-98441255A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26476-8CAC-46FE-8F42-98D249BF27E9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290031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B87FFB-A57D-4691-9442-D2131E8CC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B3922A-9C2E-4A76-91F4-C46CE6F08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536CB-6C46-4091-ACCB-DA4F34114F68}" type="datetimeFigureOut">
              <a:rPr lang="en-NL" smtClean="0"/>
              <a:t>5/6/26</a:t>
            </a:fld>
            <a:endParaRPr lang="en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1D7F6C-F345-45F3-BB63-311EC71C2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0F0604-6EAB-4EBA-8170-619E3D31D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26476-8CAC-46FE-8F42-98D249BF27E9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531105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189E5C-9A21-479F-826B-FA3DD91CA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536CB-6C46-4091-ACCB-DA4F34114F68}" type="datetimeFigureOut">
              <a:rPr lang="en-NL" smtClean="0"/>
              <a:t>5/6/26</a:t>
            </a:fld>
            <a:endParaRPr lang="en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EB4058-1229-4CDC-8BFD-149E179C1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5BCAFD-B996-45EE-AF59-41F53431C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26476-8CAC-46FE-8F42-98D249BF27E9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624883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A67756-5734-4242-ADAA-169B3C86E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4DAF5A-A889-4776-88AF-29CB5390ED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3FC74E-D1DB-4C79-8284-0E4B49804E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FCA0C8-9E71-4BA4-8E6B-2C02289DF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536CB-6C46-4091-ACCB-DA4F34114F68}" type="datetimeFigureOut">
              <a:rPr lang="en-NL" smtClean="0"/>
              <a:t>5/6/26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1C7429-377D-4FB8-9D42-F63EB14AA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53CD76-E47F-47A3-B59E-196825327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26476-8CAC-46FE-8F42-98D249BF27E9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583179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21885E-31DA-4C13-9B22-BB62ECC937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9395AB-7724-4960-8036-C882B25604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73AC82-4993-4EB9-9878-B10A91CABF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FDBE1E-D919-4ACF-8BF3-D23C9AEB5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536CB-6C46-4091-ACCB-DA4F34114F68}" type="datetimeFigureOut">
              <a:rPr lang="en-NL" smtClean="0"/>
              <a:t>5/6/26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DEB165-8207-41CC-9BD7-71688473F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A80D59-9EEB-4AD3-AF54-BEB21B009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26476-8CAC-46FE-8F42-98D249BF27E9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882033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6F8A7A-6ADA-4729-A015-3DCCBC83B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8D3219-B7E9-49F9-AB05-575FDE322E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3B3BC7-0FF9-41C9-9113-391A4374D3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C536CB-6C46-4091-ACCB-DA4F34114F68}" type="datetimeFigureOut">
              <a:rPr lang="en-NL" smtClean="0"/>
              <a:t>5/6/26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167DF0-8116-4A16-9853-AC34471598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689310-10FC-46EB-B469-14C7F46DFC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A26476-8CAC-46FE-8F42-98D249BF27E9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801603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sv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FA5484A1-32A2-439E-BA03-F70DCDDC2EE1}"/>
              </a:ext>
            </a:extLst>
          </p:cNvPr>
          <p:cNvSpPr txBox="1"/>
          <p:nvPr/>
        </p:nvSpPr>
        <p:spPr>
          <a:xfrm>
            <a:off x="1201972" y="373664"/>
            <a:ext cx="9788056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Museo Sans Rounded 700" panose="02000000000000000000" pitchFamily="50" charset="0"/>
              </a:rPr>
              <a:t>Mini-workshop</a:t>
            </a:r>
          </a:p>
          <a:p>
            <a:pPr algn="ctr"/>
            <a:r>
              <a:rPr lang="en-US" sz="5000" b="1" dirty="0">
                <a:solidFill>
                  <a:srgbClr val="A6CE39"/>
                </a:solidFill>
                <a:latin typeface="Museo Sans Rounded 700" panose="02000000000000000000" pitchFamily="50" charset="0"/>
              </a:rPr>
              <a:t>Omgaan met weerstand</a:t>
            </a:r>
            <a:endParaRPr lang="en-NL" sz="5000" b="1" dirty="0">
              <a:solidFill>
                <a:srgbClr val="A6CE39"/>
              </a:solidFill>
              <a:latin typeface="Museo Sans Rounded 700" panose="02000000000000000000" pitchFamily="50" charset="0"/>
            </a:endParaRPr>
          </a:p>
        </p:txBody>
      </p:sp>
      <p:pic>
        <p:nvPicPr>
          <p:cNvPr id="4" name="Afbeelding 3" descr="Afbeelding met tekenfilm, tekst, clipart, grappig&#10;&#10;Door AI gegenereerde inhoud is mogelijk onjuist.">
            <a:extLst>
              <a:ext uri="{FF2B5EF4-FFF2-40B4-BE49-F238E27FC236}">
                <a16:creationId xmlns:a16="http://schemas.microsoft.com/office/drawing/2014/main" id="{8C2285C5-5795-D920-FEEB-807639B2F1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7602" y="1805648"/>
            <a:ext cx="6233249" cy="4242435"/>
          </a:xfrm>
          <a:prstGeom prst="rect">
            <a:avLst/>
          </a:prstGeom>
        </p:spPr>
      </p:pic>
      <p:sp>
        <p:nvSpPr>
          <p:cNvPr id="3" name="Tekstvak 2">
            <a:extLst>
              <a:ext uri="{FF2B5EF4-FFF2-40B4-BE49-F238E27FC236}">
                <a16:creationId xmlns:a16="http://schemas.microsoft.com/office/drawing/2014/main" id="{497185CA-E2F7-3D42-0C41-B349185A6093}"/>
              </a:ext>
            </a:extLst>
          </p:cNvPr>
          <p:cNvSpPr txBox="1"/>
          <p:nvPr/>
        </p:nvSpPr>
        <p:spPr>
          <a:xfrm>
            <a:off x="214712" y="6125851"/>
            <a:ext cx="117190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600" b="1" dirty="0"/>
              <a:t>Doe het samen-leerpakket</a:t>
            </a:r>
            <a:r>
              <a:rPr lang="nl-NL" sz="1600" dirty="0"/>
              <a:t> </a:t>
            </a:r>
            <a:r>
              <a:rPr lang="nl-NL" sz="1600" dirty="0">
                <a:solidFill>
                  <a:srgbClr val="FF0000"/>
                </a:solidFill>
              </a:rPr>
              <a:t>Van goed gesprek naar passende zorg </a:t>
            </a:r>
          </a:p>
        </p:txBody>
      </p:sp>
    </p:spTree>
    <p:extLst>
      <p:ext uri="{BB962C8B-B14F-4D97-AF65-F5344CB8AC3E}">
        <p14:creationId xmlns:p14="http://schemas.microsoft.com/office/powerpoint/2010/main" val="2643373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E7000A8-52D5-1699-3767-95A527A929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AAC7E48-19C7-E49E-8DE9-17355F0EEE7E}"/>
              </a:ext>
            </a:extLst>
          </p:cNvPr>
          <p:cNvSpPr txBox="1"/>
          <p:nvPr/>
        </p:nvSpPr>
        <p:spPr>
          <a:xfrm>
            <a:off x="6511546" y="916797"/>
            <a:ext cx="5446644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2400" b="1" dirty="0">
                <a:solidFill>
                  <a:prstClr val="white"/>
                </a:solidFill>
                <a:latin typeface="Museo Sans Rounded 500" panose="02000000000000000000" pitchFamily="50" charset="0"/>
              </a:rPr>
              <a:t>Bijvoorbeeld angst:</a:t>
            </a:r>
            <a:endParaRPr lang="en-US" sz="2000" b="1" dirty="0">
              <a:solidFill>
                <a:prstClr val="white"/>
              </a:solidFill>
              <a:latin typeface="Museo Sans Rounded 500" panose="02000000000000000000" pitchFamily="50" charset="0"/>
            </a:endParaRPr>
          </a:p>
          <a:p>
            <a:pPr lvl="0">
              <a:defRPr/>
            </a:pPr>
            <a:r>
              <a:rPr lang="en-US" sz="2200" b="1" dirty="0">
                <a:solidFill>
                  <a:srgbClr val="A6CE39"/>
                </a:solidFill>
                <a:latin typeface="Museo Sans Rounded 500" panose="02000000000000000000" pitchFamily="50" charset="0"/>
              </a:rPr>
              <a:t>Voor het onbekende</a:t>
            </a:r>
          </a:p>
          <a:p>
            <a:pPr lvl="0">
              <a:defRPr/>
            </a:pPr>
            <a:r>
              <a:rPr lang="en-US" sz="2200" b="1" dirty="0">
                <a:solidFill>
                  <a:srgbClr val="A6CE39"/>
                </a:solidFill>
                <a:latin typeface="Museo Sans Rounded 500" panose="02000000000000000000" pitchFamily="50" charset="0"/>
              </a:rPr>
              <a:t>Om iets kwijt te raken</a:t>
            </a:r>
          </a:p>
          <a:p>
            <a:pPr lvl="0">
              <a:defRPr/>
            </a:pPr>
            <a:r>
              <a:rPr lang="en-US" sz="2200" b="1" dirty="0">
                <a:solidFill>
                  <a:srgbClr val="A6CE39"/>
                </a:solidFill>
                <a:latin typeface="Museo Sans Rounded 500" panose="02000000000000000000" pitchFamily="50" charset="0"/>
              </a:rPr>
              <a:t>Om te falen</a:t>
            </a:r>
          </a:p>
          <a:p>
            <a:pPr lvl="0">
              <a:defRPr/>
            </a:pPr>
            <a:r>
              <a:rPr lang="en-US" sz="2200" b="1" dirty="0">
                <a:solidFill>
                  <a:srgbClr val="A6CE39"/>
                </a:solidFill>
                <a:latin typeface="Museo Sans Rounded 500" panose="02000000000000000000" pitchFamily="50" charset="0"/>
              </a:rPr>
              <a:t>Voor afwijzing</a:t>
            </a:r>
          </a:p>
          <a:p>
            <a:pPr lvl="0">
              <a:defRPr/>
            </a:pPr>
            <a:r>
              <a:rPr lang="en-US" sz="2200" b="1" dirty="0">
                <a:solidFill>
                  <a:srgbClr val="A6CE39"/>
                </a:solidFill>
                <a:latin typeface="Museo Sans Rounded 500" panose="02000000000000000000" pitchFamily="50" charset="0"/>
              </a:rPr>
              <a:t>Voor een conflict</a:t>
            </a:r>
          </a:p>
          <a:p>
            <a:pPr lvl="0">
              <a:defRPr/>
            </a:pPr>
            <a:endParaRPr lang="en-US" sz="2200" i="1" dirty="0">
              <a:solidFill>
                <a:prstClr val="white"/>
              </a:solidFill>
              <a:latin typeface="Museo Sans Rounded 500" panose="02000000000000000000" pitchFamily="50" charset="0"/>
            </a:endParaRPr>
          </a:p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Museo Sans Rounded 500" panose="02000000000000000000" pitchFamily="50" charset="0"/>
              </a:rPr>
              <a:t>Andere emoties die onder de weerstand kunnen liggen zijn:</a:t>
            </a:r>
          </a:p>
          <a:p>
            <a:pPr lvl="0">
              <a:defRPr/>
            </a:pPr>
            <a:r>
              <a:rPr lang="en-US" sz="2200" b="1" dirty="0">
                <a:solidFill>
                  <a:srgbClr val="A6CE39"/>
                </a:solidFill>
                <a:latin typeface="Museo Sans Rounded 500" panose="02000000000000000000" pitchFamily="50" charset="0"/>
              </a:rPr>
              <a:t>Verdriet</a:t>
            </a:r>
          </a:p>
          <a:p>
            <a:pPr lvl="0">
              <a:defRPr/>
            </a:pPr>
            <a:r>
              <a:rPr lang="en-US" sz="2200" b="1" dirty="0">
                <a:solidFill>
                  <a:srgbClr val="A6CE39"/>
                </a:solidFill>
                <a:latin typeface="Museo Sans Rounded 500" panose="02000000000000000000" pitchFamily="50" charset="0"/>
              </a:rPr>
              <a:t>Onzekerheid</a:t>
            </a:r>
          </a:p>
          <a:p>
            <a:pPr lvl="0">
              <a:defRPr/>
            </a:pPr>
            <a:r>
              <a:rPr lang="en-US" sz="2200" b="1" dirty="0">
                <a:solidFill>
                  <a:srgbClr val="A6CE39"/>
                </a:solidFill>
                <a:latin typeface="Museo Sans Rounded 500" panose="02000000000000000000" pitchFamily="50" charset="0"/>
              </a:rPr>
              <a:t>Boosheid</a:t>
            </a:r>
          </a:p>
          <a:p>
            <a:pPr lvl="0">
              <a:defRPr/>
            </a:pPr>
            <a:r>
              <a:rPr lang="en-US" sz="2200" b="1" dirty="0">
                <a:solidFill>
                  <a:srgbClr val="A6CE39"/>
                </a:solidFill>
                <a:latin typeface="Museo Sans Rounded 500" panose="02000000000000000000" pitchFamily="50" charset="0"/>
              </a:rPr>
              <a:t>Schaamte</a:t>
            </a:r>
          </a:p>
          <a:p>
            <a:pPr lvl="0">
              <a:defRPr/>
            </a:pPr>
            <a:r>
              <a:rPr lang="en-US" sz="2200" b="1" dirty="0">
                <a:solidFill>
                  <a:srgbClr val="A6CE39"/>
                </a:solidFill>
                <a:latin typeface="Museo Sans Rounded 500" panose="02000000000000000000" pitchFamily="50" charset="0"/>
              </a:rPr>
              <a:t>Teleurstelling</a:t>
            </a:r>
          </a:p>
          <a:p>
            <a:pPr lvl="0">
              <a:defRPr/>
            </a:pPr>
            <a:r>
              <a:rPr lang="en-US" sz="2200" b="1" dirty="0">
                <a:solidFill>
                  <a:srgbClr val="A6CE39"/>
                </a:solidFill>
                <a:latin typeface="Museo Sans Rounded 500" panose="02000000000000000000" pitchFamily="50" charset="0"/>
              </a:rPr>
              <a:t>Machteloosheid</a:t>
            </a:r>
          </a:p>
          <a:p>
            <a:pPr lvl="0" algn="r">
              <a:defRPr/>
            </a:pPr>
            <a:endParaRPr lang="en-US" sz="2200" i="1" dirty="0">
              <a:solidFill>
                <a:prstClr val="white"/>
              </a:solidFill>
              <a:latin typeface="Museo Sans Rounded 500" panose="02000000000000000000" pitchFamily="50" charset="0"/>
            </a:endParaRPr>
          </a:p>
          <a:p>
            <a:pPr lvl="0">
              <a:defRPr/>
            </a:pPr>
            <a:endParaRPr lang="en-US" sz="2200" i="1" dirty="0">
              <a:solidFill>
                <a:prstClr val="white"/>
              </a:solidFill>
              <a:latin typeface="Museo Sans Rounded 500" panose="02000000000000000000" pitchFamily="50" charset="0"/>
            </a:endParaRPr>
          </a:p>
          <a:p>
            <a:pPr lvl="0">
              <a:defRPr/>
            </a:pPr>
            <a:r>
              <a:rPr lang="en-US" sz="2200" i="1" dirty="0">
                <a:solidFill>
                  <a:prstClr val="white"/>
                </a:solidFill>
                <a:latin typeface="Museo Sans Rounded 500" panose="02000000000000000000" pitchFamily="50" charset="0"/>
              </a:rPr>
              <a:t>     </a:t>
            </a:r>
            <a:endParaRPr kumimoji="0" lang="en-US" sz="24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useo Sans Rounded 500" panose="02000000000000000000" pitchFamily="50" charset="0"/>
              <a:ea typeface="+mn-ea"/>
              <a:cs typeface="+mn-cs"/>
            </a:endParaRP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2499BA0F-A3F0-53F2-4FE5-593508FAEE49}"/>
              </a:ext>
            </a:extLst>
          </p:cNvPr>
          <p:cNvSpPr txBox="1"/>
          <p:nvPr/>
        </p:nvSpPr>
        <p:spPr>
          <a:xfrm>
            <a:off x="788543" y="608863"/>
            <a:ext cx="4891913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2000" b="1" dirty="0">
                <a:solidFill>
                  <a:srgbClr val="EC008C"/>
                </a:solidFill>
                <a:latin typeface="Museo Sans Rounded 500" panose="02000000000000000000" pitchFamily="50" charset="0"/>
              </a:rPr>
              <a:t>Onder de weerstand die je ziet bij de ander zit altijd een emotie!</a:t>
            </a:r>
            <a:endParaRPr lang="en-US" sz="2000" b="1" i="1" dirty="0">
              <a:solidFill>
                <a:srgbClr val="EC008C"/>
              </a:solidFill>
              <a:latin typeface="Museo Sans Rounded 500" panose="02000000000000000000" pitchFamily="50" charset="0"/>
            </a:endParaRPr>
          </a:p>
          <a:p>
            <a:pPr lvl="0" algn="ctr">
              <a:defRPr/>
            </a:pPr>
            <a:endParaRPr lang="en-US" sz="2000" i="1" dirty="0">
              <a:solidFill>
                <a:srgbClr val="A6CE39"/>
              </a:solidFill>
              <a:latin typeface="Museo Sans Rounded 500" panose="02000000000000000000" pitchFamily="50" charset="0"/>
            </a:endParaRPr>
          </a:p>
          <a:p>
            <a:pPr lvl="0" algn="ctr">
              <a:defRPr/>
            </a:pPr>
            <a:endParaRPr lang="en-US" sz="2000" i="1" dirty="0">
              <a:solidFill>
                <a:srgbClr val="A6CE39"/>
              </a:solidFill>
              <a:latin typeface="Museo Sans Rounded 500" panose="02000000000000000000" pitchFamily="50" charset="0"/>
            </a:endParaRPr>
          </a:p>
          <a:p>
            <a:pPr lvl="0" algn="ctr">
              <a:defRPr/>
            </a:pPr>
            <a:endParaRPr lang="en-US" sz="2000" i="1" dirty="0">
              <a:solidFill>
                <a:srgbClr val="FF0000"/>
              </a:solidFill>
              <a:latin typeface="Museo Sans Rounded 500" panose="02000000000000000000" pitchFamily="50" charset="0"/>
            </a:endParaRPr>
          </a:p>
          <a:p>
            <a:pPr lvl="0" algn="ctr">
              <a:defRPr/>
            </a:pPr>
            <a:endParaRPr lang="en-US" sz="2000" i="1" dirty="0">
              <a:solidFill>
                <a:srgbClr val="FF0000"/>
              </a:solidFill>
              <a:latin typeface="Museo Sans Rounded 500" panose="02000000000000000000" pitchFamily="50" charset="0"/>
            </a:endParaRPr>
          </a:p>
          <a:p>
            <a:pPr lvl="0" algn="ctr">
              <a:defRPr/>
            </a:pPr>
            <a:endParaRPr lang="en-US" sz="2000" i="1" dirty="0">
              <a:solidFill>
                <a:srgbClr val="FF0000"/>
              </a:solidFill>
              <a:latin typeface="Museo Sans Rounded 500" panose="02000000000000000000" pitchFamily="50" charset="0"/>
            </a:endParaRPr>
          </a:p>
          <a:p>
            <a:pPr lvl="0" algn="ctr">
              <a:defRPr/>
            </a:pPr>
            <a:endParaRPr lang="en-US" sz="2000" i="1" dirty="0">
              <a:solidFill>
                <a:srgbClr val="FF0000"/>
              </a:solidFill>
              <a:latin typeface="Museo Sans Rounded 500" panose="02000000000000000000" pitchFamily="50" charset="0"/>
            </a:endParaRPr>
          </a:p>
          <a:p>
            <a:pPr lvl="0" algn="ctr">
              <a:defRPr/>
            </a:pPr>
            <a:endParaRPr lang="en-US" sz="2000" i="1" dirty="0">
              <a:solidFill>
                <a:srgbClr val="FF0000"/>
              </a:solidFill>
              <a:latin typeface="Museo Sans Rounded 500" panose="02000000000000000000" pitchFamily="50" charset="0"/>
            </a:endParaRPr>
          </a:p>
          <a:p>
            <a:pPr lvl="0">
              <a:defRPr/>
            </a:pPr>
            <a:endParaRPr lang="en-US" sz="2000" b="1" i="1" dirty="0">
              <a:solidFill>
                <a:srgbClr val="EC008C"/>
              </a:solidFill>
              <a:latin typeface="Museo Sans Rounded 500" panose="02000000000000000000" pitchFamily="50" charset="0"/>
            </a:endParaRPr>
          </a:p>
          <a:p>
            <a:pPr lvl="0">
              <a:defRPr/>
            </a:pPr>
            <a:endParaRPr lang="en-US" sz="2000" b="1" i="1" dirty="0">
              <a:solidFill>
                <a:srgbClr val="EC008C"/>
              </a:solidFill>
              <a:latin typeface="Museo Sans Rounded 500" panose="02000000000000000000" pitchFamily="50" charset="0"/>
            </a:endParaRPr>
          </a:p>
          <a:p>
            <a:pPr lvl="0">
              <a:defRPr/>
            </a:pPr>
            <a:endParaRPr lang="en-US" sz="2000" b="1" i="1" dirty="0">
              <a:solidFill>
                <a:srgbClr val="EC008C"/>
              </a:solidFill>
              <a:latin typeface="Museo Sans Rounded 500" panose="02000000000000000000" pitchFamily="50" charset="0"/>
            </a:endParaRPr>
          </a:p>
          <a:p>
            <a:pPr lvl="0">
              <a:defRPr/>
            </a:pPr>
            <a:endParaRPr lang="en-US" sz="2000" b="1" i="1" dirty="0">
              <a:solidFill>
                <a:srgbClr val="EC008C"/>
              </a:solidFill>
              <a:latin typeface="Museo Sans Rounded 500" panose="02000000000000000000" pitchFamily="50" charset="0"/>
            </a:endParaRPr>
          </a:p>
          <a:p>
            <a:pPr lvl="0">
              <a:defRPr/>
            </a:pPr>
            <a:endParaRPr lang="en-US" sz="2000" b="1" i="1" dirty="0">
              <a:solidFill>
                <a:srgbClr val="EC008C"/>
              </a:solidFill>
              <a:latin typeface="Museo Sans Rounded 500" panose="02000000000000000000" pitchFamily="50" charset="0"/>
            </a:endParaRPr>
          </a:p>
          <a:p>
            <a:pPr lvl="0">
              <a:defRPr/>
            </a:pPr>
            <a:r>
              <a:rPr lang="en-US" sz="2000" b="1" i="1" dirty="0">
                <a:solidFill>
                  <a:srgbClr val="EC008C"/>
                </a:solidFill>
                <a:latin typeface="Museo Sans Rounded 500" panose="02000000000000000000" pitchFamily="50" charset="0"/>
              </a:rPr>
              <a:t>De middelste laag staat voor de emoties.</a:t>
            </a:r>
          </a:p>
          <a:p>
            <a:pPr lvl="0">
              <a:defRPr/>
            </a:pPr>
            <a:r>
              <a:rPr lang="en-US" sz="2000" b="1" i="1" dirty="0">
                <a:solidFill>
                  <a:srgbClr val="EC008C"/>
                </a:solidFill>
                <a:latin typeface="Museo Sans Rounded 500" panose="02000000000000000000" pitchFamily="50" charset="0"/>
              </a:rPr>
              <a:t>Meestal zit de emotie </a:t>
            </a:r>
            <a:r>
              <a:rPr lang="en-US" sz="2000" b="1" i="1" u="sng" dirty="0">
                <a:solidFill>
                  <a:srgbClr val="EC008C"/>
                </a:solidFill>
                <a:latin typeface="Museo Sans Rounded 500" panose="02000000000000000000" pitchFamily="50" charset="0"/>
              </a:rPr>
              <a:t>angst</a:t>
            </a:r>
            <a:r>
              <a:rPr lang="en-US" sz="2000" b="1" i="1" dirty="0">
                <a:solidFill>
                  <a:srgbClr val="EC008C"/>
                </a:solidFill>
                <a:latin typeface="Museo Sans Rounded 500" panose="02000000000000000000" pitchFamily="50" charset="0"/>
              </a:rPr>
              <a:t> onder het gedrag.</a:t>
            </a:r>
            <a:endParaRPr lang="en-US" sz="2000" i="1" dirty="0">
              <a:solidFill>
                <a:srgbClr val="EC008C"/>
              </a:solidFill>
              <a:latin typeface="Museo Sans Rounded 500" panose="02000000000000000000" pitchFamily="50" charset="0"/>
            </a:endParaRPr>
          </a:p>
        </p:txBody>
      </p:sp>
      <p:pic>
        <p:nvPicPr>
          <p:cNvPr id="4" name="Afbeelding 3" descr="Afbeelding met tekst, cirkel, schermopname, Graphics&#10;&#10;Door AI gegenereerde inhoud is mogelijk onjuist.">
            <a:extLst>
              <a:ext uri="{FF2B5EF4-FFF2-40B4-BE49-F238E27FC236}">
                <a16:creationId xmlns:a16="http://schemas.microsoft.com/office/drawing/2014/main" id="{F174D101-5D01-8FBF-CEF4-551D8AC282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3474" y="1595359"/>
            <a:ext cx="3159300" cy="3023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70056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00D9AE7-18AF-F023-4DB0-BEF4C8184E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39FF2B2-9F68-395A-8EFD-529F13F09DF3}"/>
              </a:ext>
            </a:extLst>
          </p:cNvPr>
          <p:cNvSpPr txBox="1"/>
          <p:nvPr/>
        </p:nvSpPr>
        <p:spPr>
          <a:xfrm>
            <a:off x="529472" y="947092"/>
            <a:ext cx="978013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solidFill>
                  <a:schemeClr val="bg1"/>
                </a:solidFill>
                <a:latin typeface="Museo Sans Rounded 700" panose="02000000000000000000" pitchFamily="50" charset="0"/>
              </a:rPr>
              <a:t>Vat de weerstand (dat wat gezegd en gedaan wordt) niet persoonlijk op.</a:t>
            </a:r>
          </a:p>
          <a:p>
            <a:r>
              <a:rPr lang="nl-NL" sz="2800" dirty="0">
                <a:solidFill>
                  <a:srgbClr val="EC008C"/>
                </a:solidFill>
                <a:latin typeface="Museo Sans Rounded 700" panose="02000000000000000000" pitchFamily="50" charset="0"/>
              </a:rPr>
              <a:t>Ga niet in discussie.</a:t>
            </a:r>
          </a:p>
          <a:p>
            <a:r>
              <a:rPr lang="nl-NL" sz="2800" dirty="0">
                <a:solidFill>
                  <a:srgbClr val="EC008C"/>
                </a:solidFill>
                <a:latin typeface="Museo Sans Rounded 700" panose="02000000000000000000" pitchFamily="50" charset="0"/>
              </a:rPr>
              <a:t>Ga niet jezelf verdedigen.</a:t>
            </a:r>
          </a:p>
          <a:p>
            <a:r>
              <a:rPr lang="nl-NL" sz="2800" dirty="0">
                <a:solidFill>
                  <a:srgbClr val="EC008C"/>
                </a:solidFill>
                <a:latin typeface="Museo Sans Rounded 700" panose="02000000000000000000" pitchFamily="50" charset="0"/>
              </a:rPr>
              <a:t>Maar…..</a:t>
            </a:r>
          </a:p>
          <a:p>
            <a:endParaRPr lang="nl-NL" sz="2800" dirty="0">
              <a:solidFill>
                <a:schemeClr val="bg1"/>
              </a:solidFill>
              <a:latin typeface="Museo Sans Rounded 700" panose="02000000000000000000" pitchFamily="50" charset="0"/>
            </a:endParaRPr>
          </a:p>
          <a:p>
            <a:r>
              <a:rPr lang="nl-NL" sz="2800" dirty="0">
                <a:solidFill>
                  <a:schemeClr val="bg1"/>
                </a:solidFill>
                <a:latin typeface="Museo Sans Rounded 700" panose="02000000000000000000" pitchFamily="50" charset="0"/>
              </a:rPr>
              <a:t>Luister aandachtig en probeer te achterhalen wat de ander met dit gedrag wil zeggen. </a:t>
            </a:r>
          </a:p>
          <a:p>
            <a:endParaRPr lang="nl-NL" sz="2800" dirty="0">
              <a:solidFill>
                <a:schemeClr val="bg1"/>
              </a:solidFill>
              <a:latin typeface="Museo Sans Rounded 700" panose="02000000000000000000" pitchFamily="50" charset="0"/>
            </a:endParaRPr>
          </a:p>
          <a:p>
            <a:r>
              <a:rPr lang="nl-NL" sz="2800" dirty="0">
                <a:solidFill>
                  <a:srgbClr val="EC008C"/>
                </a:solidFill>
                <a:latin typeface="Museo Sans Rounded 700" panose="02000000000000000000" pitchFamily="50" charset="0"/>
              </a:rPr>
              <a:t>Welke emotie zit onder het gedrag?</a:t>
            </a:r>
          </a:p>
        </p:txBody>
      </p:sp>
    </p:spTree>
    <p:extLst>
      <p:ext uri="{BB962C8B-B14F-4D97-AF65-F5344CB8AC3E}">
        <p14:creationId xmlns:p14="http://schemas.microsoft.com/office/powerpoint/2010/main" val="23387137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BB6603B-1C05-318B-9C95-86F8431EC7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A71BE27-770B-0FE9-010C-31A34FBD75B7}"/>
              </a:ext>
            </a:extLst>
          </p:cNvPr>
          <p:cNvSpPr txBox="1"/>
          <p:nvPr/>
        </p:nvSpPr>
        <p:spPr>
          <a:xfrm>
            <a:off x="529472" y="947092"/>
            <a:ext cx="932796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solidFill>
                  <a:schemeClr val="bg1"/>
                </a:solidFill>
                <a:latin typeface="Museo Sans Rounded 700" panose="02000000000000000000" pitchFamily="50" charset="0"/>
              </a:rPr>
              <a:t>Het is goed om dit te benoemen:</a:t>
            </a:r>
          </a:p>
          <a:p>
            <a:r>
              <a:rPr lang="nl-NL" sz="2800" dirty="0">
                <a:solidFill>
                  <a:srgbClr val="EC008C"/>
                </a:solidFill>
                <a:latin typeface="Museo Sans Rounded 700" panose="02000000000000000000" pitchFamily="50" charset="0"/>
              </a:rPr>
              <a:t>‘ik merk dat het je raakt’</a:t>
            </a:r>
          </a:p>
          <a:p>
            <a:r>
              <a:rPr lang="nl-NL" sz="2800" dirty="0">
                <a:solidFill>
                  <a:srgbClr val="EC008C"/>
                </a:solidFill>
                <a:latin typeface="Museo Sans Rounded 700" panose="02000000000000000000" pitchFamily="50" charset="0"/>
              </a:rPr>
              <a:t>‘ik zie dat je er niet blij mee bent’</a:t>
            </a:r>
          </a:p>
          <a:p>
            <a:endParaRPr lang="nl-NL" sz="2800" dirty="0">
              <a:solidFill>
                <a:schemeClr val="bg1"/>
              </a:solidFill>
              <a:latin typeface="Museo Sans Rounded 700" panose="02000000000000000000" pitchFamily="50" charset="0"/>
            </a:endParaRPr>
          </a:p>
          <a:p>
            <a:r>
              <a:rPr lang="nl-NL" sz="2800" dirty="0">
                <a:solidFill>
                  <a:schemeClr val="bg1"/>
                </a:solidFill>
                <a:latin typeface="Museo Sans Rounded 700" panose="02000000000000000000" pitchFamily="50" charset="0"/>
              </a:rPr>
              <a:t>= reflectief luisteren</a:t>
            </a:r>
          </a:p>
          <a:p>
            <a:r>
              <a:rPr lang="nl-NL" sz="2800" dirty="0">
                <a:solidFill>
                  <a:srgbClr val="EC008C"/>
                </a:solidFill>
                <a:latin typeface="Museo Sans Rounded 700" panose="02000000000000000000" pitchFamily="50" charset="0"/>
              </a:rPr>
              <a:t>De ander merkt dat je hem serieus neemt.</a:t>
            </a:r>
          </a:p>
          <a:p>
            <a:r>
              <a:rPr lang="nl-NL" sz="2800" dirty="0">
                <a:solidFill>
                  <a:srgbClr val="EC008C"/>
                </a:solidFill>
                <a:latin typeface="Museo Sans Rounded 700" panose="02000000000000000000" pitchFamily="50" charset="0"/>
              </a:rPr>
              <a:t>De ander kan gemakkelijker aangeven wat er speelt.</a:t>
            </a:r>
          </a:p>
          <a:p>
            <a:endParaRPr lang="nl-NL" sz="2800" dirty="0">
              <a:solidFill>
                <a:srgbClr val="EC008C"/>
              </a:solidFill>
              <a:latin typeface="Museo Sans Rounded 700" panose="02000000000000000000" pitchFamily="50" charset="0"/>
            </a:endParaRPr>
          </a:p>
          <a:p>
            <a:r>
              <a:rPr lang="nl-NL" sz="2800" dirty="0">
                <a:solidFill>
                  <a:schemeClr val="bg1"/>
                </a:solidFill>
                <a:latin typeface="Museo Sans Rounded 700" panose="02000000000000000000" pitchFamily="50" charset="0"/>
              </a:rPr>
              <a:t>Maak je een reflectie en zit er naast? Dat is niet erg!</a:t>
            </a:r>
          </a:p>
          <a:p>
            <a:r>
              <a:rPr lang="nl-NL" sz="2800" dirty="0">
                <a:solidFill>
                  <a:srgbClr val="EC008C"/>
                </a:solidFill>
                <a:latin typeface="Museo Sans Rounded 700" panose="02000000000000000000" pitchFamily="50" charset="0"/>
              </a:rPr>
              <a:t>De ander geeft dit terug in zijn antwoord en geeft aan wat hij wél bedoelt.</a:t>
            </a:r>
          </a:p>
        </p:txBody>
      </p:sp>
    </p:spTree>
    <p:extLst>
      <p:ext uri="{BB962C8B-B14F-4D97-AF65-F5344CB8AC3E}">
        <p14:creationId xmlns:p14="http://schemas.microsoft.com/office/powerpoint/2010/main" val="22703761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3A83BBA-2255-5BAF-3182-9E4D475EE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08F81A5-7566-0E80-820A-571E0DD79B76}"/>
              </a:ext>
            </a:extLst>
          </p:cNvPr>
          <p:cNvSpPr txBox="1"/>
          <p:nvPr/>
        </p:nvSpPr>
        <p:spPr>
          <a:xfrm>
            <a:off x="873074" y="3429000"/>
            <a:ext cx="482336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Museo Sans Rounded 500" panose="02000000000000000000" pitchFamily="50" charset="0"/>
              </a:rPr>
              <a:t>Reflectief luisteren 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Museo Sans Rounded 500" panose="02000000000000000000" pitchFamily="50" charset="0"/>
              </a:rPr>
              <a:t>&amp; emotie benoemen</a:t>
            </a:r>
          </a:p>
          <a:p>
            <a:pPr algn="ctr"/>
            <a:endParaRPr lang="en-US" sz="2800" dirty="0">
              <a:solidFill>
                <a:schemeClr val="bg1"/>
              </a:solidFill>
              <a:latin typeface="Museo Sans Rounded 500" panose="02000000000000000000" pitchFamily="50" charset="0"/>
            </a:endParaRPr>
          </a:p>
          <a:p>
            <a:pPr algn="ctr"/>
            <a:endParaRPr lang="en-NL" sz="2800" dirty="0">
              <a:solidFill>
                <a:srgbClr val="007586"/>
              </a:solidFill>
              <a:latin typeface="Museo Sans Rounded 500" panose="02000000000000000000" pitchFamily="50" charset="0"/>
            </a:endParaRPr>
          </a:p>
          <a:p>
            <a:pPr algn="ctr"/>
            <a:endParaRPr lang="en-US" sz="2800" dirty="0">
              <a:latin typeface="Museo Sans Rounded 500" panose="02000000000000000000" pitchFamily="50" charset="0"/>
            </a:endParaRPr>
          </a:p>
          <a:p>
            <a:pPr algn="ctr"/>
            <a:endParaRPr lang="en-US" sz="2000" dirty="0">
              <a:solidFill>
                <a:schemeClr val="bg1"/>
              </a:solidFill>
              <a:latin typeface="Museo Sans Rounded 500" panose="02000000000000000000" pitchFamily="50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9A3FA13-BE30-08AF-BC0B-A5C08F907CFE}"/>
              </a:ext>
            </a:extLst>
          </p:cNvPr>
          <p:cNvSpPr txBox="1"/>
          <p:nvPr/>
        </p:nvSpPr>
        <p:spPr>
          <a:xfrm>
            <a:off x="986880" y="2204278"/>
            <a:ext cx="45957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4000" b="1" dirty="0">
              <a:latin typeface="Museo Sans Rounded 700" panose="02000000000000000000" pitchFamily="50" charset="0"/>
            </a:endParaRPr>
          </a:p>
          <a:p>
            <a:pPr algn="ctr"/>
            <a:r>
              <a:rPr lang="en-US" sz="4000" b="1" dirty="0">
                <a:latin typeface="Museo Sans Rounded 700" panose="02000000000000000000" pitchFamily="50" charset="0"/>
              </a:rPr>
              <a:t>Oefening</a:t>
            </a:r>
          </a:p>
        </p:txBody>
      </p:sp>
      <p:pic>
        <p:nvPicPr>
          <p:cNvPr id="5" name="Afbeelding 4" descr="Afbeelding met Graphics, schets, clipart, ontwerp&#10;&#10;Door AI gegenereerde inhoud is mogelijk onjuist.">
            <a:extLst>
              <a:ext uri="{FF2B5EF4-FFF2-40B4-BE49-F238E27FC236}">
                <a16:creationId xmlns:a16="http://schemas.microsoft.com/office/drawing/2014/main" id="{A4E9B062-8680-3557-DC47-416D0F802E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8182" y="1027708"/>
            <a:ext cx="4000014" cy="5000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2628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29D6754-D6F9-60FA-B978-05DFEEEC0E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D71749A-5A72-600F-B148-C101E87714F8}"/>
              </a:ext>
            </a:extLst>
          </p:cNvPr>
          <p:cNvSpPr txBox="1"/>
          <p:nvPr/>
        </p:nvSpPr>
        <p:spPr>
          <a:xfrm>
            <a:off x="6511544" y="1209028"/>
            <a:ext cx="5446644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2400" b="1" dirty="0">
                <a:solidFill>
                  <a:srgbClr val="A6CE39"/>
                </a:solidFill>
                <a:latin typeface="Museo Sans Rounded 500" panose="02000000000000000000" pitchFamily="50" charset="0"/>
              </a:rPr>
              <a:t>Belangrijk: doe g</a:t>
            </a:r>
            <a:r>
              <a:rPr lang="en-US" sz="2200" b="1" dirty="0">
                <a:solidFill>
                  <a:srgbClr val="A6CE39"/>
                </a:solidFill>
                <a:latin typeface="Museo Sans Rounded 500" panose="02000000000000000000" pitchFamily="50" charset="0"/>
              </a:rPr>
              <a:t>een aannames!</a:t>
            </a:r>
          </a:p>
          <a:p>
            <a:pPr lvl="0">
              <a:defRPr/>
            </a:pPr>
            <a:r>
              <a:rPr lang="en-US" sz="2200" i="1" dirty="0">
                <a:solidFill>
                  <a:prstClr val="white"/>
                </a:solidFill>
                <a:latin typeface="Museo Sans Rounded 500" panose="02000000000000000000" pitchFamily="50" charset="0"/>
              </a:rPr>
              <a:t>Maar stel open vragen en vraag door!</a:t>
            </a:r>
          </a:p>
          <a:p>
            <a:pPr lvl="0">
              <a:defRPr/>
            </a:pPr>
            <a:endParaRPr lang="en-US" sz="2200" i="1" dirty="0">
              <a:solidFill>
                <a:prstClr val="white"/>
              </a:solidFill>
              <a:latin typeface="Museo Sans Rounded 500" panose="02000000000000000000" pitchFamily="50" charset="0"/>
            </a:endParaRPr>
          </a:p>
          <a:p>
            <a:pPr lvl="0">
              <a:defRPr/>
            </a:pPr>
            <a:endParaRPr lang="en-US" sz="2200" i="1" dirty="0">
              <a:solidFill>
                <a:prstClr val="white"/>
              </a:solidFill>
              <a:latin typeface="Museo Sans Rounded 500" panose="02000000000000000000" pitchFamily="50" charset="0"/>
            </a:endParaRPr>
          </a:p>
          <a:p>
            <a:pPr lvl="0">
              <a:defRPr/>
            </a:pPr>
            <a:r>
              <a:rPr lang="en-US" sz="2200" b="1" dirty="0">
                <a:solidFill>
                  <a:srgbClr val="A6CE39"/>
                </a:solidFill>
                <a:latin typeface="Museo Sans Rounded 500" panose="02000000000000000000" pitchFamily="50" charset="0"/>
              </a:rPr>
              <a:t>Zo kun je:</a:t>
            </a:r>
          </a:p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Museo Sans Rounded 500" panose="02000000000000000000" pitchFamily="50" charset="0"/>
              </a:rPr>
              <a:t>De achterliggende behoefte herkennen</a:t>
            </a:r>
          </a:p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Museo Sans Rounded 500" panose="02000000000000000000" pitchFamily="50" charset="0"/>
              </a:rPr>
              <a:t>Daarop aansluiten</a:t>
            </a:r>
          </a:p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Museo Sans Rounded 500" panose="02000000000000000000" pitchFamily="50" charset="0"/>
              </a:rPr>
              <a:t>En </a:t>
            </a:r>
            <a:r>
              <a:rPr lang="en-US" sz="2200" b="1" dirty="0" err="1">
                <a:solidFill>
                  <a:schemeClr val="bg1"/>
                </a:solidFill>
                <a:latin typeface="Museo Sans Rounded 500" panose="02000000000000000000" pitchFamily="50" charset="0"/>
              </a:rPr>
              <a:t>daarmee</a:t>
            </a:r>
            <a:r>
              <a:rPr lang="en-US" sz="2200" b="1" dirty="0">
                <a:solidFill>
                  <a:schemeClr val="bg1"/>
                </a:solidFill>
                <a:latin typeface="Museo Sans Rounded 500" panose="02000000000000000000" pitchFamily="50" charset="0"/>
              </a:rPr>
              <a:t> de weerstand verzachten</a:t>
            </a:r>
            <a:endParaRPr lang="en-US" sz="2200" dirty="0">
              <a:solidFill>
                <a:schemeClr val="bg1"/>
              </a:solidFill>
              <a:latin typeface="Museo Sans Rounded 500" panose="02000000000000000000" pitchFamily="50" charset="0"/>
            </a:endParaRPr>
          </a:p>
          <a:p>
            <a:pPr lvl="0">
              <a:defRPr/>
            </a:pPr>
            <a:endParaRPr lang="en-US" sz="2200" i="1" dirty="0">
              <a:solidFill>
                <a:prstClr val="white"/>
              </a:solidFill>
              <a:latin typeface="Museo Sans Rounded 500" panose="02000000000000000000" pitchFamily="50" charset="0"/>
            </a:endParaRPr>
          </a:p>
          <a:p>
            <a:pPr lvl="0">
              <a:defRPr/>
            </a:pPr>
            <a:endParaRPr lang="en-US" sz="2200" i="1" dirty="0">
              <a:solidFill>
                <a:prstClr val="white"/>
              </a:solidFill>
              <a:latin typeface="Museo Sans Rounded 500" panose="02000000000000000000" pitchFamily="50" charset="0"/>
            </a:endParaRPr>
          </a:p>
          <a:p>
            <a:pPr lvl="0">
              <a:defRPr/>
            </a:pPr>
            <a:r>
              <a:rPr lang="en-US" sz="2200" i="1" dirty="0">
                <a:solidFill>
                  <a:srgbClr val="A6CE39"/>
                </a:solidFill>
                <a:latin typeface="Museo Sans Rounded 500" panose="02000000000000000000" pitchFamily="50" charset="0"/>
              </a:rPr>
              <a:t>Je weet dan niet alleen wat de ander </a:t>
            </a:r>
            <a:r>
              <a:rPr lang="en-US" sz="2200" b="1" i="1" u="sng" dirty="0">
                <a:solidFill>
                  <a:srgbClr val="A6CE39"/>
                </a:solidFill>
                <a:latin typeface="Museo Sans Rounded 500" panose="02000000000000000000" pitchFamily="50" charset="0"/>
              </a:rPr>
              <a:t>niet</a:t>
            </a:r>
            <a:r>
              <a:rPr lang="en-US" sz="2200" i="1" dirty="0">
                <a:solidFill>
                  <a:srgbClr val="A6CE39"/>
                </a:solidFill>
                <a:latin typeface="Museo Sans Rounded 500" panose="02000000000000000000" pitchFamily="50" charset="0"/>
              </a:rPr>
              <a:t> wil, maar ook wat de ander </a:t>
            </a:r>
            <a:r>
              <a:rPr lang="en-US" sz="2200" b="1" i="1" u="sng" dirty="0">
                <a:solidFill>
                  <a:srgbClr val="A6CE39"/>
                </a:solidFill>
                <a:latin typeface="Museo Sans Rounded 500" panose="02000000000000000000" pitchFamily="50" charset="0"/>
              </a:rPr>
              <a:t>wel </a:t>
            </a:r>
            <a:r>
              <a:rPr lang="en-US" sz="2200" i="1" dirty="0">
                <a:solidFill>
                  <a:srgbClr val="A6CE39"/>
                </a:solidFill>
                <a:latin typeface="Museo Sans Rounded 500" panose="02000000000000000000" pitchFamily="50" charset="0"/>
              </a:rPr>
              <a:t>wil of nodig heeft!</a:t>
            </a:r>
          </a:p>
          <a:p>
            <a:pPr lvl="0" algn="r">
              <a:defRPr/>
            </a:pPr>
            <a:endParaRPr lang="en-US" sz="2200" i="1" dirty="0">
              <a:solidFill>
                <a:prstClr val="white"/>
              </a:solidFill>
              <a:latin typeface="Museo Sans Rounded 500" panose="02000000000000000000" pitchFamily="50" charset="0"/>
            </a:endParaRPr>
          </a:p>
          <a:p>
            <a:pPr lvl="0">
              <a:defRPr/>
            </a:pPr>
            <a:endParaRPr lang="en-US" sz="2200" i="1" dirty="0">
              <a:solidFill>
                <a:prstClr val="white"/>
              </a:solidFill>
              <a:latin typeface="Museo Sans Rounded 500" panose="02000000000000000000" pitchFamily="50" charset="0"/>
            </a:endParaRPr>
          </a:p>
          <a:p>
            <a:pPr lvl="0">
              <a:defRPr/>
            </a:pPr>
            <a:r>
              <a:rPr lang="en-US" sz="2200" i="1" dirty="0">
                <a:solidFill>
                  <a:prstClr val="white"/>
                </a:solidFill>
                <a:latin typeface="Museo Sans Rounded 500" panose="02000000000000000000" pitchFamily="50" charset="0"/>
              </a:rPr>
              <a:t>     </a:t>
            </a:r>
            <a:endParaRPr kumimoji="0" lang="en-US" sz="24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useo Sans Rounded 500" panose="02000000000000000000" pitchFamily="50" charset="0"/>
              <a:ea typeface="+mn-ea"/>
              <a:cs typeface="+mn-cs"/>
            </a:endParaRP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2F74BB0D-CE17-19FD-58D2-6DDD06689DC0}"/>
              </a:ext>
            </a:extLst>
          </p:cNvPr>
          <p:cNvSpPr txBox="1"/>
          <p:nvPr/>
        </p:nvSpPr>
        <p:spPr>
          <a:xfrm>
            <a:off x="788543" y="608863"/>
            <a:ext cx="4891913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2000" b="1" dirty="0">
                <a:solidFill>
                  <a:srgbClr val="EC008C"/>
                </a:solidFill>
                <a:latin typeface="Museo Sans Rounded 500" panose="02000000000000000000" pitchFamily="50" charset="0"/>
              </a:rPr>
              <a:t>Achter emotie die weerstand veroorzaakt, schuilt een behoefte! </a:t>
            </a:r>
          </a:p>
          <a:p>
            <a:pPr lvl="0" algn="ctr">
              <a:defRPr/>
            </a:pPr>
            <a:r>
              <a:rPr lang="en-US" sz="2000" dirty="0">
                <a:solidFill>
                  <a:prstClr val="white"/>
                </a:solidFill>
                <a:latin typeface="Museo Sans Rounded 500" panose="02000000000000000000" pitchFamily="50" charset="0"/>
              </a:rPr>
              <a:t>We</a:t>
            </a:r>
            <a:endParaRPr lang="en-US" sz="2000" i="1" dirty="0">
              <a:solidFill>
                <a:srgbClr val="A6CE39"/>
              </a:solidFill>
              <a:latin typeface="Museo Sans Rounded 500" panose="02000000000000000000" pitchFamily="50" charset="0"/>
            </a:endParaRPr>
          </a:p>
          <a:p>
            <a:pPr lvl="0" algn="ctr">
              <a:defRPr/>
            </a:pPr>
            <a:endParaRPr lang="en-US" sz="2000" i="1" dirty="0">
              <a:solidFill>
                <a:srgbClr val="A6CE39"/>
              </a:solidFill>
              <a:latin typeface="Museo Sans Rounded 500" panose="02000000000000000000" pitchFamily="50" charset="0"/>
            </a:endParaRPr>
          </a:p>
          <a:p>
            <a:pPr lvl="0" algn="ctr">
              <a:defRPr/>
            </a:pPr>
            <a:endParaRPr lang="en-US" sz="2000" i="1" dirty="0">
              <a:solidFill>
                <a:srgbClr val="FF0000"/>
              </a:solidFill>
              <a:latin typeface="Museo Sans Rounded 500" panose="02000000000000000000" pitchFamily="50" charset="0"/>
            </a:endParaRPr>
          </a:p>
          <a:p>
            <a:pPr lvl="0" algn="ctr">
              <a:defRPr/>
            </a:pPr>
            <a:endParaRPr lang="en-US" sz="2000" i="1" dirty="0">
              <a:solidFill>
                <a:srgbClr val="FF0000"/>
              </a:solidFill>
              <a:latin typeface="Museo Sans Rounded 500" panose="02000000000000000000" pitchFamily="50" charset="0"/>
            </a:endParaRPr>
          </a:p>
          <a:p>
            <a:pPr lvl="0" algn="ctr">
              <a:defRPr/>
            </a:pPr>
            <a:endParaRPr lang="en-US" sz="2000" i="1" dirty="0">
              <a:solidFill>
                <a:srgbClr val="FF0000"/>
              </a:solidFill>
              <a:latin typeface="Museo Sans Rounded 500" panose="02000000000000000000" pitchFamily="50" charset="0"/>
            </a:endParaRPr>
          </a:p>
          <a:p>
            <a:pPr lvl="0" algn="ctr">
              <a:defRPr/>
            </a:pPr>
            <a:endParaRPr lang="en-US" sz="2000" i="1" dirty="0">
              <a:solidFill>
                <a:srgbClr val="FF0000"/>
              </a:solidFill>
              <a:latin typeface="Museo Sans Rounded 500" panose="02000000000000000000" pitchFamily="50" charset="0"/>
            </a:endParaRPr>
          </a:p>
          <a:p>
            <a:pPr lvl="0" algn="ctr">
              <a:defRPr/>
            </a:pPr>
            <a:endParaRPr lang="en-US" sz="2000" i="1" dirty="0">
              <a:solidFill>
                <a:srgbClr val="FF0000"/>
              </a:solidFill>
              <a:latin typeface="Museo Sans Rounded 500" panose="02000000000000000000" pitchFamily="50" charset="0"/>
            </a:endParaRPr>
          </a:p>
          <a:p>
            <a:pPr lvl="0" algn="ctr">
              <a:defRPr/>
            </a:pPr>
            <a:endParaRPr lang="en-US" sz="2000" i="1" dirty="0">
              <a:solidFill>
                <a:srgbClr val="FF0000"/>
              </a:solidFill>
              <a:latin typeface="Museo Sans Rounded 500" panose="02000000000000000000" pitchFamily="50" charset="0"/>
            </a:endParaRPr>
          </a:p>
          <a:p>
            <a:pPr lvl="0">
              <a:defRPr/>
            </a:pPr>
            <a:endParaRPr lang="en-US" sz="2000" b="1" i="1" dirty="0">
              <a:solidFill>
                <a:srgbClr val="EC008C"/>
              </a:solidFill>
              <a:latin typeface="Museo Sans Rounded 500" panose="02000000000000000000" pitchFamily="50" charset="0"/>
            </a:endParaRPr>
          </a:p>
          <a:p>
            <a:pPr lvl="0">
              <a:defRPr/>
            </a:pPr>
            <a:endParaRPr lang="en-US" sz="2000" b="1" i="1" dirty="0">
              <a:solidFill>
                <a:srgbClr val="EC008C"/>
              </a:solidFill>
              <a:latin typeface="Museo Sans Rounded 500" panose="02000000000000000000" pitchFamily="50" charset="0"/>
            </a:endParaRPr>
          </a:p>
          <a:p>
            <a:pPr lvl="0">
              <a:defRPr/>
            </a:pPr>
            <a:endParaRPr lang="en-US" sz="2000" b="1" i="1" dirty="0">
              <a:solidFill>
                <a:srgbClr val="EC008C"/>
              </a:solidFill>
              <a:latin typeface="Museo Sans Rounded 500" panose="02000000000000000000" pitchFamily="50" charset="0"/>
            </a:endParaRPr>
          </a:p>
          <a:p>
            <a:pPr lvl="0">
              <a:defRPr/>
            </a:pPr>
            <a:endParaRPr lang="en-US" sz="2000" b="1" i="1" dirty="0">
              <a:solidFill>
                <a:srgbClr val="EC008C"/>
              </a:solidFill>
              <a:latin typeface="Museo Sans Rounded 500" panose="02000000000000000000" pitchFamily="50" charset="0"/>
            </a:endParaRPr>
          </a:p>
          <a:p>
            <a:pPr lvl="0">
              <a:defRPr/>
            </a:pPr>
            <a:endParaRPr lang="en-US" sz="2000" b="1" i="1" dirty="0">
              <a:solidFill>
                <a:srgbClr val="EC008C"/>
              </a:solidFill>
              <a:latin typeface="Museo Sans Rounded 500" panose="02000000000000000000" pitchFamily="50" charset="0"/>
            </a:endParaRPr>
          </a:p>
          <a:p>
            <a:pPr lvl="0">
              <a:defRPr/>
            </a:pPr>
            <a:r>
              <a:rPr lang="en-US" sz="2000" b="1" i="1" dirty="0">
                <a:solidFill>
                  <a:srgbClr val="EC008C"/>
                </a:solidFill>
                <a:latin typeface="Museo Sans Rounded 500" panose="02000000000000000000" pitchFamily="50" charset="0"/>
              </a:rPr>
              <a:t>De laag rond de kern staat voor de behoeften/wensen. Wat wil de ander echt en wat heeft hij nodig?</a:t>
            </a:r>
            <a:endParaRPr lang="en-US" sz="2000" i="1" dirty="0">
              <a:solidFill>
                <a:srgbClr val="EC008C"/>
              </a:solidFill>
              <a:latin typeface="Museo Sans Rounded 500" panose="02000000000000000000" pitchFamily="50" charset="0"/>
            </a:endParaRPr>
          </a:p>
        </p:txBody>
      </p:sp>
      <p:pic>
        <p:nvPicPr>
          <p:cNvPr id="4" name="Afbeelding 3" descr="Afbeelding met tekst, cirkel, schermopname, Graphics&#10;&#10;Door AI gegenereerde inhoud is mogelijk onjuist.">
            <a:extLst>
              <a:ext uri="{FF2B5EF4-FFF2-40B4-BE49-F238E27FC236}">
                <a16:creationId xmlns:a16="http://schemas.microsoft.com/office/drawing/2014/main" id="{AB545135-E525-03ED-43D5-8D0EF50689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2167" y="1578196"/>
            <a:ext cx="3460751" cy="3311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34490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FD75D2F-0C35-EBF6-BAEF-B788F615D0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EF0B733-20F8-709A-9C33-F62E1B4D9D01}"/>
              </a:ext>
            </a:extLst>
          </p:cNvPr>
          <p:cNvSpPr txBox="1"/>
          <p:nvPr/>
        </p:nvSpPr>
        <p:spPr>
          <a:xfrm>
            <a:off x="529471" y="947092"/>
            <a:ext cx="11133057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3200" dirty="0">
              <a:solidFill>
                <a:srgbClr val="EC008C"/>
              </a:solidFill>
              <a:latin typeface="Museo Sans Rounded 700" panose="02000000000000000000" pitchFamily="50" charset="0"/>
            </a:endParaRPr>
          </a:p>
          <a:p>
            <a:endParaRPr lang="nl-NL" sz="3200" dirty="0">
              <a:solidFill>
                <a:srgbClr val="EC008C"/>
              </a:solidFill>
              <a:latin typeface="Museo Sans Rounded 700" panose="02000000000000000000" pitchFamily="50" charset="0"/>
            </a:endParaRPr>
          </a:p>
          <a:p>
            <a:endParaRPr lang="nl-NL" sz="3200" dirty="0">
              <a:solidFill>
                <a:srgbClr val="EC008C"/>
              </a:solidFill>
              <a:latin typeface="Museo Sans Rounded 700" panose="02000000000000000000" pitchFamily="50" charset="0"/>
            </a:endParaRPr>
          </a:p>
          <a:p>
            <a:endParaRPr lang="nl-NL" sz="3200" dirty="0">
              <a:solidFill>
                <a:srgbClr val="EC008C"/>
              </a:solidFill>
              <a:latin typeface="Museo Sans Rounded 700" panose="02000000000000000000" pitchFamily="50" charset="0"/>
            </a:endParaRPr>
          </a:p>
          <a:p>
            <a:endParaRPr lang="nl-NL" sz="3200" dirty="0">
              <a:solidFill>
                <a:srgbClr val="EC008C"/>
              </a:solidFill>
              <a:latin typeface="Museo Sans Rounded 700" panose="02000000000000000000" pitchFamily="50" charset="0"/>
            </a:endParaRPr>
          </a:p>
          <a:p>
            <a:endParaRPr lang="nl-NL" sz="3200" dirty="0">
              <a:solidFill>
                <a:srgbClr val="EC008C"/>
              </a:solidFill>
              <a:latin typeface="Museo Sans Rounded 700" panose="02000000000000000000" pitchFamily="50" charset="0"/>
            </a:endParaRPr>
          </a:p>
          <a:p>
            <a:endParaRPr lang="nl-NL" sz="3200" dirty="0">
              <a:solidFill>
                <a:srgbClr val="EC008C"/>
              </a:solidFill>
              <a:latin typeface="Museo Sans Rounded 700" panose="02000000000000000000" pitchFamily="50" charset="0"/>
            </a:endParaRPr>
          </a:p>
          <a:p>
            <a:r>
              <a:rPr lang="nl-NL" sz="2400" dirty="0">
                <a:solidFill>
                  <a:schemeClr val="bg1"/>
                </a:solidFill>
                <a:latin typeface="Museo Sans Rounded 700" panose="02000000000000000000" pitchFamily="50" charset="0"/>
              </a:rPr>
              <a:t>Onthoud: ieder mens wil gezien en gehoord worden! (= kern van het model)</a:t>
            </a:r>
          </a:p>
          <a:p>
            <a:r>
              <a:rPr lang="nl-NL" sz="2400" dirty="0">
                <a:solidFill>
                  <a:srgbClr val="EC008C"/>
                </a:solidFill>
                <a:latin typeface="Museo Sans Rounded 700" panose="02000000000000000000" pitchFamily="50" charset="0"/>
              </a:rPr>
              <a:t>Dit doe je door aan te sluiten bij de behoeften. </a:t>
            </a:r>
            <a:br>
              <a:rPr lang="nl-NL" sz="2400" dirty="0">
                <a:solidFill>
                  <a:srgbClr val="EC008C"/>
                </a:solidFill>
                <a:latin typeface="Museo Sans Rounded 700" panose="02000000000000000000" pitchFamily="50" charset="0"/>
              </a:rPr>
            </a:br>
            <a:r>
              <a:rPr lang="nl-NL" sz="2400" dirty="0">
                <a:solidFill>
                  <a:srgbClr val="EC008C"/>
                </a:solidFill>
                <a:latin typeface="Museo Sans Rounded 700" panose="02000000000000000000" pitchFamily="50" charset="0"/>
              </a:rPr>
              <a:t>Door open vragen te stellen als: </a:t>
            </a:r>
          </a:p>
          <a:p>
            <a:r>
              <a:rPr lang="nl-NL" sz="2400" dirty="0">
                <a:solidFill>
                  <a:srgbClr val="EC008C"/>
                </a:solidFill>
                <a:latin typeface="Museo Sans Rounded 700" panose="02000000000000000000" pitchFamily="50" charset="0"/>
              </a:rPr>
              <a:t>“Wat heeft u nodig?” of  “Waar heeft u behoefte aan?” kun je hier achter komen.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E7968C97-60F5-48E0-EBDF-89C8FFC95F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0136670"/>
              </p:ext>
            </p:extLst>
          </p:nvPr>
        </p:nvGraphicFramePr>
        <p:xfrm>
          <a:off x="857839" y="1652920"/>
          <a:ext cx="9803876" cy="219964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4901938">
                  <a:extLst>
                    <a:ext uri="{9D8B030D-6E8A-4147-A177-3AD203B41FA5}">
                      <a16:colId xmlns:a16="http://schemas.microsoft.com/office/drawing/2014/main" val="1943052762"/>
                    </a:ext>
                  </a:extLst>
                </a:gridCol>
                <a:gridCol w="4901938">
                  <a:extLst>
                    <a:ext uri="{9D8B030D-6E8A-4147-A177-3AD203B41FA5}">
                      <a16:colId xmlns:a16="http://schemas.microsoft.com/office/drawing/2014/main" val="1688838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>
                          <a:solidFill>
                            <a:srgbClr val="EC008C"/>
                          </a:solidFill>
                        </a:rPr>
                        <a:t>Emotie onder de weerstand: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dirty="0">
                          <a:solidFill>
                            <a:srgbClr val="EC008C"/>
                          </a:solidFill>
                        </a:rPr>
                        <a:t>De ander heeft behoefte aan: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31494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>
                          <a:solidFill>
                            <a:schemeClr val="bg1"/>
                          </a:solidFill>
                        </a:rPr>
                        <a:t>Angst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>
                          <a:solidFill>
                            <a:schemeClr val="bg1"/>
                          </a:solidFill>
                        </a:rPr>
                        <a:t>Veiligheid, zekerheid, voorspelbaarheid, duidelijkheid of geruststelling.</a:t>
                      </a:r>
                    </a:p>
                    <a:p>
                      <a:endParaRPr lang="nl-NL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48594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>
                          <a:solidFill>
                            <a:schemeClr val="bg1"/>
                          </a:solidFill>
                        </a:rPr>
                        <a:t>Verdriet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>
                          <a:solidFill>
                            <a:schemeClr val="bg1"/>
                          </a:solidFill>
                        </a:rPr>
                        <a:t>Troost, begrip en het gevoel er niet alleen voor te staan.</a:t>
                      </a:r>
                    </a:p>
                    <a:p>
                      <a:endParaRPr lang="nl-NL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07302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50371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54F6FC6-62C0-711A-ED64-297BD075B8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D70A527-D465-26B3-8EDB-CAE39D4568F5}"/>
              </a:ext>
            </a:extLst>
          </p:cNvPr>
          <p:cNvSpPr txBox="1"/>
          <p:nvPr/>
        </p:nvSpPr>
        <p:spPr>
          <a:xfrm>
            <a:off x="873075" y="3301779"/>
            <a:ext cx="482336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Museo Sans Rounded 500" panose="02000000000000000000" pitchFamily="50" charset="0"/>
              </a:rPr>
              <a:t>Emoties en behoeften achterhalen</a:t>
            </a:r>
          </a:p>
          <a:p>
            <a:pPr algn="ctr"/>
            <a:endParaRPr lang="en-US" sz="2800" dirty="0">
              <a:solidFill>
                <a:schemeClr val="bg1"/>
              </a:solidFill>
              <a:latin typeface="Museo Sans Rounded 500" panose="02000000000000000000" pitchFamily="50" charset="0"/>
            </a:endParaRPr>
          </a:p>
          <a:p>
            <a:pPr algn="ctr"/>
            <a:endParaRPr lang="en-NL" sz="2800" dirty="0">
              <a:solidFill>
                <a:srgbClr val="007586"/>
              </a:solidFill>
              <a:latin typeface="Museo Sans Rounded 500" panose="02000000000000000000" pitchFamily="50" charset="0"/>
            </a:endParaRPr>
          </a:p>
          <a:p>
            <a:pPr algn="ctr"/>
            <a:endParaRPr lang="en-US" sz="2800" dirty="0">
              <a:latin typeface="Museo Sans Rounded 500" panose="02000000000000000000" pitchFamily="50" charset="0"/>
            </a:endParaRPr>
          </a:p>
          <a:p>
            <a:pPr algn="ctr"/>
            <a:endParaRPr lang="en-US" sz="2000" dirty="0">
              <a:solidFill>
                <a:schemeClr val="bg1"/>
              </a:solidFill>
              <a:latin typeface="Museo Sans Rounded 500" panose="02000000000000000000" pitchFamily="50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47BD014-BD6D-14C8-B379-F0D4770A0BFA}"/>
              </a:ext>
            </a:extLst>
          </p:cNvPr>
          <p:cNvSpPr txBox="1"/>
          <p:nvPr/>
        </p:nvSpPr>
        <p:spPr>
          <a:xfrm>
            <a:off x="986880" y="2204278"/>
            <a:ext cx="45957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4000" b="1" dirty="0">
              <a:latin typeface="Museo Sans Rounded 700" panose="02000000000000000000" pitchFamily="50" charset="0"/>
            </a:endParaRPr>
          </a:p>
          <a:p>
            <a:pPr algn="ctr"/>
            <a:r>
              <a:rPr lang="en-US" sz="4000" b="1" dirty="0">
                <a:latin typeface="Museo Sans Rounded 700" panose="02000000000000000000" pitchFamily="50" charset="0"/>
              </a:rPr>
              <a:t>Oefening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A85EAAF8-B476-CAB3-2C7B-F6BDE355E457}"/>
              </a:ext>
            </a:extLst>
          </p:cNvPr>
          <p:cNvSpPr txBox="1"/>
          <p:nvPr/>
        </p:nvSpPr>
        <p:spPr>
          <a:xfrm>
            <a:off x="6962997" y="1328247"/>
            <a:ext cx="444826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800" b="1" dirty="0"/>
              <a:t>Film</a:t>
            </a:r>
          </a:p>
          <a:p>
            <a:pPr algn="ctr"/>
            <a:r>
              <a:rPr lang="nl-NL" sz="2800" dirty="0">
                <a:solidFill>
                  <a:srgbClr val="EC008C"/>
                </a:solidFill>
              </a:rPr>
              <a:t>‘Zelf douchen? Hoe dan?’</a:t>
            </a:r>
          </a:p>
          <a:p>
            <a:pPr algn="ctr"/>
            <a:endParaRPr lang="nl-NL" sz="2800" dirty="0">
              <a:solidFill>
                <a:srgbClr val="EC008C"/>
              </a:solidFill>
            </a:endParaRPr>
          </a:p>
        </p:txBody>
      </p:sp>
      <p:pic>
        <p:nvPicPr>
          <p:cNvPr id="6" name="Afbeelding 5" descr="Afbeelding met patroon, Rechthoek, plein, pixel&#10;&#10;Door AI gegenereerde inhoud is mogelijk onjuist.">
            <a:extLst>
              <a:ext uri="{FF2B5EF4-FFF2-40B4-BE49-F238E27FC236}">
                <a16:creationId xmlns:a16="http://schemas.microsoft.com/office/drawing/2014/main" id="{B3D339F7-6459-CD34-8702-E2EF67287E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7931" y="3091353"/>
            <a:ext cx="2438400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28786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FB36C85-2C29-DA69-93A4-CC5B97ADDB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8B87E0E-C333-A5EA-30D6-39B3446C80C3}"/>
              </a:ext>
            </a:extLst>
          </p:cNvPr>
          <p:cNvSpPr txBox="1"/>
          <p:nvPr/>
        </p:nvSpPr>
        <p:spPr>
          <a:xfrm>
            <a:off x="6511544" y="1209028"/>
            <a:ext cx="5446644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endParaRPr lang="en-US" sz="2200" i="1" dirty="0">
              <a:solidFill>
                <a:prstClr val="white"/>
              </a:solidFill>
              <a:latin typeface="Museo Sans Rounded 500" panose="02000000000000000000" pitchFamily="50" charset="0"/>
            </a:endParaRPr>
          </a:p>
          <a:p>
            <a:pPr lvl="0">
              <a:defRPr/>
            </a:pPr>
            <a:endParaRPr lang="en-US" sz="2200" i="1" dirty="0">
              <a:solidFill>
                <a:prstClr val="white"/>
              </a:solidFill>
              <a:latin typeface="Museo Sans Rounded 500" panose="02000000000000000000" pitchFamily="50" charset="0"/>
            </a:endParaRPr>
          </a:p>
          <a:p>
            <a:pPr lvl="0">
              <a:defRPr/>
            </a:pPr>
            <a:endParaRPr lang="en-US" sz="2200" i="1" dirty="0">
              <a:solidFill>
                <a:prstClr val="white"/>
              </a:solidFill>
              <a:latin typeface="Museo Sans Rounded 500" panose="02000000000000000000" pitchFamily="50" charset="0"/>
            </a:endParaRPr>
          </a:p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Museo Sans Rounded 500" panose="02000000000000000000" pitchFamily="50" charset="0"/>
              </a:rPr>
              <a:t>Stel je voor….</a:t>
            </a:r>
          </a:p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Museo Sans Rounded 500" panose="02000000000000000000" pitchFamily="50" charset="0"/>
              </a:rPr>
              <a:t>Je merkt dat de ander weerstand vertoont</a:t>
            </a:r>
            <a:endParaRPr lang="en-US" sz="2200" dirty="0">
              <a:solidFill>
                <a:prstClr val="white"/>
              </a:solidFill>
              <a:latin typeface="Museo Sans Rounded 500" panose="02000000000000000000" pitchFamily="50" charset="0"/>
            </a:endParaRPr>
          </a:p>
          <a:p>
            <a:pPr lvl="0">
              <a:defRPr/>
            </a:pPr>
            <a:endParaRPr lang="en-US" sz="2200" i="1" dirty="0">
              <a:solidFill>
                <a:prstClr val="white"/>
              </a:solidFill>
              <a:latin typeface="Museo Sans Rounded 500" panose="02000000000000000000" pitchFamily="50" charset="0"/>
            </a:endParaRPr>
          </a:p>
          <a:p>
            <a:pPr lvl="0" algn="ctr">
              <a:defRPr/>
            </a:pPr>
            <a:r>
              <a:rPr lang="en-US" sz="2800" i="1" dirty="0">
                <a:solidFill>
                  <a:srgbClr val="A6CE39"/>
                </a:solidFill>
                <a:latin typeface="Museo Sans Rounded 500" panose="02000000000000000000" pitchFamily="50" charset="0"/>
              </a:rPr>
              <a:t>Wat kun je dan beter niet doen?</a:t>
            </a:r>
          </a:p>
          <a:p>
            <a:pPr lvl="0" algn="ctr">
              <a:defRPr/>
            </a:pPr>
            <a:r>
              <a:rPr lang="en-US" sz="2800" i="1" dirty="0">
                <a:solidFill>
                  <a:srgbClr val="A6CE39"/>
                </a:solidFill>
                <a:latin typeface="Museo Sans Rounded 500" panose="02000000000000000000" pitchFamily="50" charset="0"/>
              </a:rPr>
              <a:t>En wat juist wel?</a:t>
            </a:r>
          </a:p>
          <a:p>
            <a:pPr lvl="0" algn="r">
              <a:defRPr/>
            </a:pPr>
            <a:endParaRPr lang="en-US" sz="2200" i="1" dirty="0">
              <a:solidFill>
                <a:prstClr val="white"/>
              </a:solidFill>
              <a:latin typeface="Museo Sans Rounded 500" panose="02000000000000000000" pitchFamily="50" charset="0"/>
            </a:endParaRPr>
          </a:p>
          <a:p>
            <a:pPr lvl="0">
              <a:defRPr/>
            </a:pPr>
            <a:endParaRPr lang="en-US" sz="2200" i="1" dirty="0">
              <a:solidFill>
                <a:prstClr val="white"/>
              </a:solidFill>
              <a:latin typeface="Museo Sans Rounded 500" panose="02000000000000000000" pitchFamily="50" charset="0"/>
            </a:endParaRPr>
          </a:p>
          <a:p>
            <a:pPr lvl="0">
              <a:defRPr/>
            </a:pPr>
            <a:r>
              <a:rPr lang="en-US" sz="2200" i="1" dirty="0">
                <a:solidFill>
                  <a:prstClr val="white"/>
                </a:solidFill>
                <a:latin typeface="Museo Sans Rounded 500" panose="02000000000000000000" pitchFamily="50" charset="0"/>
              </a:rPr>
              <a:t>     </a:t>
            </a:r>
            <a:endParaRPr kumimoji="0" lang="en-US" sz="24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useo Sans Rounded 500" panose="02000000000000000000" pitchFamily="50" charset="0"/>
              <a:ea typeface="+mn-ea"/>
              <a:cs typeface="+mn-cs"/>
            </a:endParaRP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6C9A4C7F-6B22-0B5D-6853-CF80D2D76780}"/>
              </a:ext>
            </a:extLst>
          </p:cNvPr>
          <p:cNvSpPr txBox="1"/>
          <p:nvPr/>
        </p:nvSpPr>
        <p:spPr>
          <a:xfrm>
            <a:off x="788543" y="608863"/>
            <a:ext cx="4891913" cy="8956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2400" b="1" dirty="0">
                <a:solidFill>
                  <a:srgbClr val="EC008C"/>
                </a:solidFill>
                <a:latin typeface="Museo Sans Rounded 500" panose="02000000000000000000" pitchFamily="50" charset="0"/>
              </a:rPr>
              <a:t>We weten nu:</a:t>
            </a:r>
          </a:p>
          <a:p>
            <a:pPr lvl="0">
              <a:tabLst>
                <a:tab pos="540000" algn="l"/>
              </a:tabLst>
              <a:defRPr/>
            </a:pPr>
            <a:endParaRPr lang="en-US" sz="2400" b="1" dirty="0">
              <a:solidFill>
                <a:srgbClr val="EC008C"/>
              </a:solidFill>
              <a:latin typeface="Museo Sans Rounded 500" panose="02000000000000000000" pitchFamily="50" charset="0"/>
            </a:endParaRPr>
          </a:p>
          <a:p>
            <a:pPr lvl="1" defTabSz="720000">
              <a:tabLst>
                <a:tab pos="540000" algn="l"/>
              </a:tabLst>
              <a:defRPr/>
            </a:pPr>
            <a:r>
              <a:rPr lang="en-US" sz="2400" dirty="0">
                <a:solidFill>
                  <a:srgbClr val="EC008C"/>
                </a:solidFill>
                <a:latin typeface="Museo Sans Rounded 500" panose="02000000000000000000" pitchFamily="50" charset="0"/>
              </a:rPr>
              <a:t>  Dat weerstand normaal is.</a:t>
            </a:r>
          </a:p>
          <a:p>
            <a:pPr lvl="0" defTabSz="720000">
              <a:tabLst>
                <a:tab pos="540000" algn="l"/>
              </a:tabLst>
              <a:defRPr/>
            </a:pPr>
            <a:endParaRPr lang="en-US" sz="2400" dirty="0">
              <a:solidFill>
                <a:srgbClr val="EC008C"/>
              </a:solidFill>
              <a:latin typeface="Museo Sans Rounded 500" panose="02000000000000000000" pitchFamily="50" charset="0"/>
            </a:endParaRPr>
          </a:p>
          <a:p>
            <a:pPr lvl="1" defTabSz="720000">
              <a:tabLst>
                <a:tab pos="540000" algn="l"/>
              </a:tabLst>
              <a:defRPr/>
            </a:pPr>
            <a:r>
              <a:rPr lang="en-US" sz="2400" dirty="0">
                <a:solidFill>
                  <a:srgbClr val="EC008C"/>
                </a:solidFill>
                <a:latin typeface="Museo Sans Rounded 500" panose="02000000000000000000" pitchFamily="50" charset="0"/>
              </a:rPr>
              <a:t> Dat iedereen het </a:t>
            </a:r>
            <a:r>
              <a:rPr lang="en-US" sz="2400" dirty="0" err="1">
                <a:solidFill>
                  <a:srgbClr val="EC008C"/>
                </a:solidFill>
                <a:latin typeface="Museo Sans Rounded 500" panose="02000000000000000000" pitchFamily="50" charset="0"/>
              </a:rPr>
              <a:t>weleens</a:t>
            </a:r>
            <a:r>
              <a:rPr lang="en-US" sz="2400" dirty="0">
                <a:solidFill>
                  <a:srgbClr val="EC008C"/>
                </a:solidFill>
                <a:latin typeface="Museo Sans Rounded 500" panose="02000000000000000000" pitchFamily="50" charset="0"/>
              </a:rPr>
              <a:t> 	</a:t>
            </a:r>
            <a:r>
              <a:rPr lang="en-US" sz="2400" dirty="0" err="1">
                <a:solidFill>
                  <a:srgbClr val="EC008C"/>
                </a:solidFill>
                <a:latin typeface="Museo Sans Rounded 500" panose="02000000000000000000" pitchFamily="50" charset="0"/>
              </a:rPr>
              <a:t>vertoont</a:t>
            </a:r>
            <a:r>
              <a:rPr lang="en-US" sz="2400" dirty="0">
                <a:solidFill>
                  <a:srgbClr val="EC008C"/>
                </a:solidFill>
                <a:latin typeface="Museo Sans Rounded 500" panose="02000000000000000000" pitchFamily="50" charset="0"/>
              </a:rPr>
              <a:t>.</a:t>
            </a:r>
          </a:p>
          <a:p>
            <a:pPr lvl="0" defTabSz="720000">
              <a:tabLst>
                <a:tab pos="540000" algn="l"/>
              </a:tabLst>
              <a:defRPr/>
            </a:pPr>
            <a:endParaRPr lang="en-US" sz="2400" dirty="0">
              <a:solidFill>
                <a:srgbClr val="EC008C"/>
              </a:solidFill>
              <a:latin typeface="Museo Sans Rounded 500" panose="02000000000000000000" pitchFamily="50" charset="0"/>
            </a:endParaRPr>
          </a:p>
          <a:p>
            <a:pPr lvl="0" defTabSz="720000">
              <a:tabLst>
                <a:tab pos="540000" algn="l"/>
              </a:tabLst>
              <a:defRPr/>
            </a:pPr>
            <a:r>
              <a:rPr lang="en-US" sz="2400" dirty="0">
                <a:solidFill>
                  <a:srgbClr val="EC008C"/>
                </a:solidFill>
                <a:latin typeface="Museo Sans Rounded 500" panose="02000000000000000000" pitchFamily="50" charset="0"/>
              </a:rPr>
              <a:t>     	Dat onder de </a:t>
            </a:r>
            <a:r>
              <a:rPr lang="en-US" sz="2400" dirty="0" err="1">
                <a:solidFill>
                  <a:srgbClr val="EC008C"/>
                </a:solidFill>
                <a:latin typeface="Museo Sans Rounded 500" panose="02000000000000000000" pitchFamily="50" charset="0"/>
              </a:rPr>
              <a:t>weerstand</a:t>
            </a:r>
            <a:r>
              <a:rPr lang="en-US" sz="2400" dirty="0">
                <a:solidFill>
                  <a:srgbClr val="EC008C"/>
                </a:solidFill>
                <a:latin typeface="Museo Sans Rounded 500" panose="02000000000000000000" pitchFamily="50" charset="0"/>
              </a:rPr>
              <a:t> 	</a:t>
            </a:r>
            <a:r>
              <a:rPr lang="en-US" sz="2400" dirty="0" err="1">
                <a:solidFill>
                  <a:srgbClr val="EC008C"/>
                </a:solidFill>
                <a:latin typeface="Museo Sans Rounded 500" panose="02000000000000000000" pitchFamily="50" charset="0"/>
              </a:rPr>
              <a:t>altijd</a:t>
            </a:r>
            <a:r>
              <a:rPr lang="en-US" sz="2400" dirty="0">
                <a:solidFill>
                  <a:srgbClr val="EC008C"/>
                </a:solidFill>
                <a:latin typeface="Museo Sans Rounded 500" panose="02000000000000000000" pitchFamily="50" charset="0"/>
              </a:rPr>
              <a:t> een emotie zit.</a:t>
            </a:r>
          </a:p>
          <a:p>
            <a:pPr lvl="0" defTabSz="720000">
              <a:tabLst>
                <a:tab pos="540000" algn="l"/>
              </a:tabLst>
              <a:defRPr/>
            </a:pPr>
            <a:endParaRPr lang="en-US" sz="2400" dirty="0">
              <a:solidFill>
                <a:srgbClr val="EC008C"/>
              </a:solidFill>
              <a:latin typeface="Museo Sans Rounded 500" panose="02000000000000000000" pitchFamily="50" charset="0"/>
            </a:endParaRPr>
          </a:p>
          <a:p>
            <a:pPr lvl="0" defTabSz="720000">
              <a:tabLst>
                <a:tab pos="540000" algn="l"/>
              </a:tabLst>
              <a:defRPr/>
            </a:pPr>
            <a:r>
              <a:rPr lang="en-US" sz="2400" dirty="0">
                <a:solidFill>
                  <a:srgbClr val="EC008C"/>
                </a:solidFill>
                <a:latin typeface="Museo Sans Rounded 500" panose="02000000000000000000" pitchFamily="50" charset="0"/>
              </a:rPr>
              <a:t>     	Dat de emotie </a:t>
            </a:r>
            <a:r>
              <a:rPr lang="en-US" sz="2400" dirty="0" err="1">
                <a:solidFill>
                  <a:srgbClr val="EC008C"/>
                </a:solidFill>
                <a:latin typeface="Museo Sans Rounded 500" panose="02000000000000000000" pitchFamily="50" charset="0"/>
              </a:rPr>
              <a:t>wordt</a:t>
            </a:r>
            <a:r>
              <a:rPr lang="en-US" sz="2400" dirty="0">
                <a:solidFill>
                  <a:srgbClr val="EC008C"/>
                </a:solidFill>
                <a:latin typeface="Museo Sans Rounded 500" panose="02000000000000000000" pitchFamily="50" charset="0"/>
              </a:rPr>
              <a:t> 	</a:t>
            </a:r>
            <a:r>
              <a:rPr lang="en-US" sz="2400" dirty="0" err="1">
                <a:solidFill>
                  <a:srgbClr val="EC008C"/>
                </a:solidFill>
                <a:latin typeface="Museo Sans Rounded 500" panose="02000000000000000000" pitchFamily="50" charset="0"/>
              </a:rPr>
              <a:t>getriggerd</a:t>
            </a:r>
            <a:r>
              <a:rPr lang="en-US" sz="2400" dirty="0">
                <a:solidFill>
                  <a:srgbClr val="EC008C"/>
                </a:solidFill>
                <a:latin typeface="Museo Sans Rounded 500" panose="02000000000000000000" pitchFamily="50" charset="0"/>
              </a:rPr>
              <a:t> doordat </a:t>
            </a:r>
            <a:r>
              <a:rPr lang="en-US" sz="2400" dirty="0" err="1">
                <a:solidFill>
                  <a:srgbClr val="EC008C"/>
                </a:solidFill>
                <a:latin typeface="Museo Sans Rounded 500" panose="02000000000000000000" pitchFamily="50" charset="0"/>
              </a:rPr>
              <a:t>een</a:t>
            </a:r>
            <a:r>
              <a:rPr lang="en-US" sz="2400" dirty="0">
                <a:solidFill>
                  <a:srgbClr val="EC008C"/>
                </a:solidFill>
                <a:latin typeface="Museo Sans Rounded 500" panose="02000000000000000000" pitchFamily="50" charset="0"/>
              </a:rPr>
              <a:t> 	</a:t>
            </a:r>
            <a:r>
              <a:rPr lang="en-US" sz="2400" dirty="0" err="1">
                <a:solidFill>
                  <a:srgbClr val="EC008C"/>
                </a:solidFill>
                <a:latin typeface="Museo Sans Rounded 500" panose="02000000000000000000" pitchFamily="50" charset="0"/>
              </a:rPr>
              <a:t>bepaalde</a:t>
            </a:r>
            <a:r>
              <a:rPr lang="en-US" sz="2400" dirty="0">
                <a:solidFill>
                  <a:srgbClr val="EC008C"/>
                </a:solidFill>
                <a:latin typeface="Museo Sans Rounded 500" panose="02000000000000000000" pitchFamily="50" charset="0"/>
              </a:rPr>
              <a:t> behoefte </a:t>
            </a:r>
            <a:r>
              <a:rPr lang="en-US" sz="2400" dirty="0" err="1">
                <a:solidFill>
                  <a:srgbClr val="EC008C"/>
                </a:solidFill>
                <a:latin typeface="Museo Sans Rounded 500" panose="02000000000000000000" pitchFamily="50" charset="0"/>
              </a:rPr>
              <a:t>niet</a:t>
            </a:r>
            <a:r>
              <a:rPr lang="en-US" sz="2400" dirty="0">
                <a:solidFill>
                  <a:srgbClr val="EC008C"/>
                </a:solidFill>
                <a:latin typeface="Museo Sans Rounded 500" panose="02000000000000000000" pitchFamily="50" charset="0"/>
              </a:rPr>
              <a:t> 	</a:t>
            </a:r>
            <a:r>
              <a:rPr lang="en-US" sz="2400" dirty="0" err="1">
                <a:solidFill>
                  <a:srgbClr val="EC008C"/>
                </a:solidFill>
                <a:latin typeface="Museo Sans Rounded 500" panose="02000000000000000000" pitchFamily="50" charset="0"/>
              </a:rPr>
              <a:t>wordt</a:t>
            </a:r>
            <a:r>
              <a:rPr lang="en-US" sz="2400" dirty="0">
                <a:solidFill>
                  <a:srgbClr val="EC008C"/>
                </a:solidFill>
                <a:latin typeface="Museo Sans Rounded 500" panose="02000000000000000000" pitchFamily="50" charset="0"/>
              </a:rPr>
              <a:t> ingevuld.</a:t>
            </a:r>
          </a:p>
          <a:p>
            <a:pPr lvl="0" algn="ctr">
              <a:defRPr/>
            </a:pPr>
            <a:endParaRPr lang="en-US" sz="2000" b="1" dirty="0">
              <a:solidFill>
                <a:srgbClr val="EC008C"/>
              </a:solidFill>
              <a:latin typeface="Museo Sans Rounded 500" panose="02000000000000000000" pitchFamily="50" charset="0"/>
            </a:endParaRPr>
          </a:p>
          <a:p>
            <a:pPr lvl="0" algn="ctr">
              <a:defRPr/>
            </a:pPr>
            <a:r>
              <a:rPr lang="en-US" sz="2000" dirty="0">
                <a:solidFill>
                  <a:prstClr val="white"/>
                </a:solidFill>
                <a:latin typeface="Museo Sans Rounded 500" panose="02000000000000000000" pitchFamily="50" charset="0"/>
              </a:rPr>
              <a:t>We</a:t>
            </a:r>
            <a:endParaRPr lang="en-US" sz="2000" i="1" dirty="0">
              <a:solidFill>
                <a:srgbClr val="A6CE39"/>
              </a:solidFill>
              <a:latin typeface="Museo Sans Rounded 500" panose="02000000000000000000" pitchFamily="50" charset="0"/>
            </a:endParaRPr>
          </a:p>
          <a:p>
            <a:pPr lvl="0" algn="ctr">
              <a:defRPr/>
            </a:pPr>
            <a:endParaRPr lang="en-US" sz="2000" i="1" dirty="0">
              <a:solidFill>
                <a:srgbClr val="A6CE39"/>
              </a:solidFill>
              <a:latin typeface="Museo Sans Rounded 500" panose="02000000000000000000" pitchFamily="50" charset="0"/>
            </a:endParaRPr>
          </a:p>
          <a:p>
            <a:pPr lvl="0" algn="ctr">
              <a:defRPr/>
            </a:pPr>
            <a:endParaRPr lang="en-US" sz="2000" i="1" dirty="0">
              <a:solidFill>
                <a:srgbClr val="FF0000"/>
              </a:solidFill>
              <a:latin typeface="Museo Sans Rounded 500" panose="02000000000000000000" pitchFamily="50" charset="0"/>
            </a:endParaRPr>
          </a:p>
          <a:p>
            <a:pPr lvl="0" algn="ctr">
              <a:defRPr/>
            </a:pPr>
            <a:endParaRPr lang="en-US" sz="2000" i="1" dirty="0">
              <a:solidFill>
                <a:srgbClr val="FF0000"/>
              </a:solidFill>
              <a:latin typeface="Museo Sans Rounded 500" panose="02000000000000000000" pitchFamily="50" charset="0"/>
            </a:endParaRPr>
          </a:p>
          <a:p>
            <a:pPr lvl="0" algn="ctr">
              <a:defRPr/>
            </a:pPr>
            <a:endParaRPr lang="en-US" sz="2000" i="1" dirty="0">
              <a:solidFill>
                <a:srgbClr val="FF0000"/>
              </a:solidFill>
              <a:latin typeface="Museo Sans Rounded 500" panose="02000000000000000000" pitchFamily="50" charset="0"/>
            </a:endParaRPr>
          </a:p>
          <a:p>
            <a:pPr lvl="0" algn="ctr">
              <a:defRPr/>
            </a:pPr>
            <a:endParaRPr lang="en-US" sz="2000" i="1" dirty="0">
              <a:solidFill>
                <a:srgbClr val="FF0000"/>
              </a:solidFill>
              <a:latin typeface="Museo Sans Rounded 500" panose="02000000000000000000" pitchFamily="50" charset="0"/>
            </a:endParaRPr>
          </a:p>
          <a:p>
            <a:pPr lvl="0">
              <a:defRPr/>
            </a:pPr>
            <a:endParaRPr lang="en-US" sz="2000" b="1" i="1" dirty="0">
              <a:solidFill>
                <a:srgbClr val="EC008C"/>
              </a:solidFill>
              <a:latin typeface="Museo Sans Rounded 500" panose="02000000000000000000" pitchFamily="50" charset="0"/>
            </a:endParaRPr>
          </a:p>
          <a:p>
            <a:pPr lvl="0">
              <a:defRPr/>
            </a:pPr>
            <a:endParaRPr lang="en-US" sz="2000" b="1" i="1" dirty="0">
              <a:solidFill>
                <a:srgbClr val="EC008C"/>
              </a:solidFill>
              <a:latin typeface="Museo Sans Rounded 500" panose="02000000000000000000" pitchFamily="50" charset="0"/>
            </a:endParaRPr>
          </a:p>
          <a:p>
            <a:pPr lvl="0">
              <a:defRPr/>
            </a:pPr>
            <a:endParaRPr lang="en-US" sz="2000" b="1" i="1" dirty="0">
              <a:solidFill>
                <a:srgbClr val="EC008C"/>
              </a:solidFill>
              <a:latin typeface="Museo Sans Rounded 500" panose="02000000000000000000" pitchFamily="50" charset="0"/>
            </a:endParaRPr>
          </a:p>
          <a:p>
            <a:pPr lvl="0">
              <a:defRPr/>
            </a:pPr>
            <a:endParaRPr lang="en-US" sz="2000" b="1" i="1" dirty="0">
              <a:solidFill>
                <a:srgbClr val="EC008C"/>
              </a:solidFill>
              <a:latin typeface="Museo Sans Rounded 500" panose="02000000000000000000" pitchFamily="50" charset="0"/>
            </a:endParaRPr>
          </a:p>
          <a:p>
            <a:pPr lvl="0">
              <a:defRPr/>
            </a:pPr>
            <a:endParaRPr lang="en-US" sz="2000" b="1" i="1" dirty="0">
              <a:solidFill>
                <a:srgbClr val="EC008C"/>
              </a:solidFill>
              <a:latin typeface="Museo Sans Rounded 500" panose="02000000000000000000" pitchFamily="50" charset="0"/>
            </a:endParaRPr>
          </a:p>
        </p:txBody>
      </p:sp>
      <p:pic>
        <p:nvPicPr>
          <p:cNvPr id="2" name="Picture 38" descr="Icon&#10;&#10;Description automatically generated">
            <a:extLst>
              <a:ext uri="{FF2B5EF4-FFF2-40B4-BE49-F238E27FC236}">
                <a16:creationId xmlns:a16="http://schemas.microsoft.com/office/drawing/2014/main" id="{16EF5FCA-7B55-A940-4775-41CCF70AEA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081" y="1442909"/>
            <a:ext cx="281348" cy="268213"/>
          </a:xfrm>
          <a:prstGeom prst="rect">
            <a:avLst/>
          </a:prstGeom>
        </p:spPr>
      </p:pic>
      <p:pic>
        <p:nvPicPr>
          <p:cNvPr id="4" name="Picture 38" descr="Icon&#10;&#10;Description automatically generated">
            <a:extLst>
              <a:ext uri="{FF2B5EF4-FFF2-40B4-BE49-F238E27FC236}">
                <a16:creationId xmlns:a16="http://schemas.microsoft.com/office/drawing/2014/main" id="{221E1360-EC6A-03E7-D2C6-6577B2EF64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081" y="2150267"/>
            <a:ext cx="281348" cy="268213"/>
          </a:xfrm>
          <a:prstGeom prst="rect">
            <a:avLst/>
          </a:prstGeom>
        </p:spPr>
      </p:pic>
      <p:pic>
        <p:nvPicPr>
          <p:cNvPr id="6" name="Picture 38" descr="Icon&#10;&#10;Description automatically generated">
            <a:extLst>
              <a:ext uri="{FF2B5EF4-FFF2-40B4-BE49-F238E27FC236}">
                <a16:creationId xmlns:a16="http://schemas.microsoft.com/office/drawing/2014/main" id="{B5ECCF44-0FF1-A757-177B-1A8E432049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081" y="3262297"/>
            <a:ext cx="281348" cy="268213"/>
          </a:xfrm>
          <a:prstGeom prst="rect">
            <a:avLst/>
          </a:prstGeom>
        </p:spPr>
      </p:pic>
      <p:pic>
        <p:nvPicPr>
          <p:cNvPr id="7" name="Picture 38" descr="Icon&#10;&#10;Description automatically generated">
            <a:extLst>
              <a:ext uri="{FF2B5EF4-FFF2-40B4-BE49-F238E27FC236}">
                <a16:creationId xmlns:a16="http://schemas.microsoft.com/office/drawing/2014/main" id="{BE386BD4-1D9D-FD29-89AA-B7A0CAE9EC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081" y="4374327"/>
            <a:ext cx="281348" cy="268213"/>
          </a:xfrm>
          <a:prstGeom prst="rect">
            <a:avLst/>
          </a:prstGeom>
        </p:spPr>
      </p:pic>
      <p:pic>
        <p:nvPicPr>
          <p:cNvPr id="9" name="Graphic 8" descr="Klapbord met effen opvulling">
            <a:extLst>
              <a:ext uri="{FF2B5EF4-FFF2-40B4-BE49-F238E27FC236}">
                <a16:creationId xmlns:a16="http://schemas.microsoft.com/office/drawing/2014/main" id="{C5C0BF6A-C4B4-7821-3B05-DDCAD111F64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663287" y="5375635"/>
            <a:ext cx="914400" cy="914400"/>
          </a:xfrm>
          <a:prstGeom prst="rect">
            <a:avLst/>
          </a:prstGeom>
        </p:spPr>
      </p:pic>
      <p:cxnSp>
        <p:nvCxnSpPr>
          <p:cNvPr id="11" name="Verbindingslijn: gekromd 10">
            <a:extLst>
              <a:ext uri="{FF2B5EF4-FFF2-40B4-BE49-F238E27FC236}">
                <a16:creationId xmlns:a16="http://schemas.microsoft.com/office/drawing/2014/main" id="{CDC4F797-8CDE-ADC9-E22B-B239C2150968}"/>
              </a:ext>
            </a:extLst>
          </p:cNvPr>
          <p:cNvCxnSpPr/>
          <p:nvPr/>
        </p:nvCxnSpPr>
        <p:spPr>
          <a:xfrm>
            <a:off x="9747315" y="4531505"/>
            <a:ext cx="914400" cy="914400"/>
          </a:xfrm>
          <a:prstGeom prst="curvedConnector3">
            <a:avLst/>
          </a:prstGeom>
          <a:ln w="47625">
            <a:solidFill>
              <a:srgbClr val="EC008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19981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5AF9F77-B093-D5A3-DD1A-203F487889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8B14FDC-1360-BED4-D245-BEA376BB81BE}"/>
              </a:ext>
            </a:extLst>
          </p:cNvPr>
          <p:cNvSpPr txBox="1"/>
          <p:nvPr/>
        </p:nvSpPr>
        <p:spPr>
          <a:xfrm>
            <a:off x="556180" y="2431461"/>
            <a:ext cx="51402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Museo Sans Rounded 500" panose="02000000000000000000" pitchFamily="50" charset="0"/>
              </a:rPr>
              <a:t>Bekijk de film</a:t>
            </a:r>
          </a:p>
          <a:p>
            <a:pPr algn="ctr"/>
            <a:endParaRPr lang="en-US" sz="2800" dirty="0">
              <a:solidFill>
                <a:schemeClr val="bg1"/>
              </a:solidFill>
              <a:latin typeface="Museo Sans Rounded 500" panose="02000000000000000000" pitchFamily="50" charset="0"/>
            </a:endParaRPr>
          </a:p>
          <a:p>
            <a:pPr algn="ctr"/>
            <a:r>
              <a:rPr lang="en-US" sz="2800" i="1" dirty="0">
                <a:solidFill>
                  <a:schemeClr val="bg1"/>
                </a:solidFill>
                <a:latin typeface="Museo Sans Rounded 500" panose="02000000000000000000" pitchFamily="50" charset="0"/>
              </a:rPr>
              <a:t>Wat zie je gebeuren?</a:t>
            </a:r>
          </a:p>
          <a:p>
            <a:pPr algn="ctr"/>
            <a:r>
              <a:rPr lang="en-US" sz="2800" i="1" dirty="0">
                <a:solidFill>
                  <a:schemeClr val="bg1"/>
                </a:solidFill>
                <a:latin typeface="Museo Sans Rounded 500" panose="02000000000000000000" pitchFamily="50" charset="0"/>
              </a:rPr>
              <a:t>Wat vind je goed en wat minder?</a:t>
            </a:r>
          </a:p>
          <a:p>
            <a:pPr algn="ctr"/>
            <a:r>
              <a:rPr lang="en-US" sz="2800" i="1" dirty="0">
                <a:solidFill>
                  <a:schemeClr val="bg1"/>
                </a:solidFill>
                <a:latin typeface="Museo Sans Rounded 500" panose="02000000000000000000" pitchFamily="50" charset="0"/>
              </a:rPr>
              <a:t>Wat zou jij anders doen?</a:t>
            </a:r>
          </a:p>
          <a:p>
            <a:pPr algn="ctr"/>
            <a:endParaRPr lang="en-NL" sz="2800" dirty="0">
              <a:solidFill>
                <a:srgbClr val="007586"/>
              </a:solidFill>
              <a:latin typeface="Museo Sans Rounded 500" panose="02000000000000000000" pitchFamily="50" charset="0"/>
            </a:endParaRPr>
          </a:p>
          <a:p>
            <a:pPr algn="ctr"/>
            <a:endParaRPr lang="en-US" sz="2800" dirty="0">
              <a:latin typeface="Museo Sans Rounded 500" panose="02000000000000000000" pitchFamily="50" charset="0"/>
            </a:endParaRPr>
          </a:p>
          <a:p>
            <a:pPr algn="ctr"/>
            <a:endParaRPr lang="en-US" sz="2000" dirty="0">
              <a:solidFill>
                <a:schemeClr val="bg1"/>
              </a:solidFill>
              <a:latin typeface="Museo Sans Rounded 500" panose="02000000000000000000" pitchFamily="50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3D508BF-AA96-E96E-B4DD-7EDC6BA3490B}"/>
              </a:ext>
            </a:extLst>
          </p:cNvPr>
          <p:cNvSpPr txBox="1"/>
          <p:nvPr/>
        </p:nvSpPr>
        <p:spPr>
          <a:xfrm>
            <a:off x="828433" y="1138800"/>
            <a:ext cx="45957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4000" b="1" dirty="0">
              <a:latin typeface="Museo Sans Rounded 700" panose="02000000000000000000" pitchFamily="50" charset="0"/>
            </a:endParaRPr>
          </a:p>
          <a:p>
            <a:pPr algn="ctr"/>
            <a:r>
              <a:rPr lang="en-US" sz="4000" b="1" dirty="0">
                <a:latin typeface="Museo Sans Rounded 700" panose="02000000000000000000" pitchFamily="50" charset="0"/>
              </a:rPr>
              <a:t>Oefening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9C0CCCDE-F6BA-FCCE-727F-4C930138A765}"/>
              </a:ext>
            </a:extLst>
          </p:cNvPr>
          <p:cNvSpPr txBox="1"/>
          <p:nvPr/>
        </p:nvSpPr>
        <p:spPr>
          <a:xfrm>
            <a:off x="6915298" y="1138800"/>
            <a:ext cx="444826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800" b="1" dirty="0"/>
              <a:t>Film 1</a:t>
            </a:r>
          </a:p>
          <a:p>
            <a:pPr algn="ctr"/>
            <a:r>
              <a:rPr lang="nl-NL" sz="2800" dirty="0">
                <a:solidFill>
                  <a:srgbClr val="EC008C"/>
                </a:solidFill>
              </a:rPr>
              <a:t>‘Omgaan met weerstand:</a:t>
            </a:r>
          </a:p>
          <a:p>
            <a:pPr algn="ctr"/>
            <a:r>
              <a:rPr lang="nl-NL" sz="2800" dirty="0">
                <a:solidFill>
                  <a:srgbClr val="EC008C"/>
                </a:solidFill>
              </a:rPr>
              <a:t>Zelfredzaamheid stimuleren’</a:t>
            </a:r>
          </a:p>
          <a:p>
            <a:pPr algn="ctr"/>
            <a:endParaRPr lang="nl-NL" sz="2800" dirty="0">
              <a:solidFill>
                <a:srgbClr val="EC008C"/>
              </a:solidFill>
            </a:endParaRPr>
          </a:p>
        </p:txBody>
      </p:sp>
      <p:pic>
        <p:nvPicPr>
          <p:cNvPr id="6" name="Afbeelding 5" descr="Afbeelding met kruiswoordpuzzel, plein, patroon, Rechthoek&#10;&#10;Door AI gegenereerde inhoud is mogelijk onjuist.">
            <a:extLst>
              <a:ext uri="{FF2B5EF4-FFF2-40B4-BE49-F238E27FC236}">
                <a16:creationId xmlns:a16="http://schemas.microsoft.com/office/drawing/2014/main" id="{D369D779-1B72-A7C7-0DBF-A688BE45E7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7579" y="2963557"/>
            <a:ext cx="2755643" cy="2755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31669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99BA776-AD59-91EE-C94A-388D617E4C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6637FB3-E18A-C5A5-4385-69EA8956CFAD}"/>
              </a:ext>
            </a:extLst>
          </p:cNvPr>
          <p:cNvSpPr txBox="1"/>
          <p:nvPr/>
        </p:nvSpPr>
        <p:spPr>
          <a:xfrm>
            <a:off x="529471" y="947092"/>
            <a:ext cx="11133057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solidFill>
                  <a:srgbClr val="EC008C"/>
                </a:solidFill>
                <a:latin typeface="Museo Sans Rounded 700" panose="02000000000000000000" pitchFamily="50" charset="0"/>
              </a:rPr>
              <a:t>Wat je </a:t>
            </a:r>
            <a:r>
              <a:rPr lang="nl-NL" sz="2800" b="1" dirty="0">
                <a:solidFill>
                  <a:schemeClr val="bg1"/>
                </a:solidFill>
                <a:latin typeface="Museo Sans Rounded 700" panose="02000000000000000000" pitchFamily="50" charset="0"/>
              </a:rPr>
              <a:t>niet </a:t>
            </a:r>
            <a:r>
              <a:rPr lang="nl-NL" sz="2800" dirty="0">
                <a:solidFill>
                  <a:srgbClr val="EC008C"/>
                </a:solidFill>
                <a:latin typeface="Museo Sans Rounded 700" panose="02000000000000000000" pitchFamily="50" charset="0"/>
              </a:rPr>
              <a:t>moet doen wanneer je in contact </a:t>
            </a:r>
            <a:br>
              <a:rPr lang="nl-NL" sz="2800" dirty="0">
                <a:solidFill>
                  <a:srgbClr val="EC008C"/>
                </a:solidFill>
                <a:latin typeface="Museo Sans Rounded 700" panose="02000000000000000000" pitchFamily="50" charset="0"/>
              </a:rPr>
            </a:br>
            <a:r>
              <a:rPr lang="nl-NL" sz="2800" dirty="0">
                <a:solidFill>
                  <a:srgbClr val="EC008C"/>
                </a:solidFill>
                <a:latin typeface="Museo Sans Rounded 700" panose="02000000000000000000" pitchFamily="50" charset="0"/>
              </a:rPr>
              <a:t>merkt dat de ander weerstand vertoont: </a:t>
            </a:r>
          </a:p>
          <a:p>
            <a:endParaRPr lang="nl-NL" sz="2000" dirty="0">
              <a:solidFill>
                <a:schemeClr val="bg1"/>
              </a:solidFill>
              <a:latin typeface="Museo Sans Rounded 700" panose="02000000000000000000" pitchFamily="50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200" dirty="0">
                <a:solidFill>
                  <a:schemeClr val="bg1"/>
                </a:solidFill>
                <a:latin typeface="Museo Sans Rounded 500" panose="02000000000000000000" pitchFamily="2" charset="77"/>
              </a:rPr>
              <a:t>De weerstand negeren (ervoor weglopen of wegkijken)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200" dirty="0">
                <a:solidFill>
                  <a:schemeClr val="bg1"/>
                </a:solidFill>
                <a:latin typeface="Museo Sans Rounded 500" panose="02000000000000000000" pitchFamily="2" charset="77"/>
              </a:rPr>
              <a:t>De ander overtuigen, in discussie gaan of in de verdediging schieten </a:t>
            </a:r>
            <a:br>
              <a:rPr lang="nl-NL" sz="2200" dirty="0">
                <a:solidFill>
                  <a:schemeClr val="bg1"/>
                </a:solidFill>
                <a:latin typeface="Museo Sans Rounded 500" panose="02000000000000000000" pitchFamily="2" charset="77"/>
              </a:rPr>
            </a:br>
            <a:r>
              <a:rPr lang="nl-NL" sz="2200" dirty="0">
                <a:solidFill>
                  <a:schemeClr val="bg1"/>
                </a:solidFill>
                <a:latin typeface="Museo Sans Rounded 500" panose="02000000000000000000" pitchFamily="2" charset="77"/>
              </a:rPr>
              <a:t>(= ingaan op wat er letterlijk gezegd wordt)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200" dirty="0">
                <a:solidFill>
                  <a:schemeClr val="bg1"/>
                </a:solidFill>
                <a:latin typeface="Museo Sans Rounded 500" panose="02000000000000000000" pitchFamily="2" charset="77"/>
              </a:rPr>
              <a:t>Je laten meeslepen door je emoties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200" dirty="0">
                <a:solidFill>
                  <a:schemeClr val="bg1"/>
                </a:solidFill>
                <a:latin typeface="Museo Sans Rounded 500" panose="02000000000000000000" pitchFamily="2" charset="77"/>
              </a:rPr>
              <a:t>De zorgen van de ander wegwuiven of ‘eroverheen praten’ </a:t>
            </a:r>
            <a:br>
              <a:rPr lang="nl-NL" sz="2200" dirty="0">
                <a:solidFill>
                  <a:schemeClr val="bg1"/>
                </a:solidFill>
                <a:latin typeface="Museo Sans Rounded 500" panose="02000000000000000000" pitchFamily="2" charset="77"/>
              </a:rPr>
            </a:br>
            <a:r>
              <a:rPr lang="nl-NL" sz="2200" dirty="0">
                <a:solidFill>
                  <a:schemeClr val="bg1"/>
                </a:solidFill>
                <a:latin typeface="Museo Sans Rounded 500" panose="02000000000000000000" pitchFamily="2" charset="77"/>
              </a:rPr>
              <a:t>(“Het valt toch wel mee?”)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200" dirty="0">
                <a:solidFill>
                  <a:schemeClr val="bg1"/>
                </a:solidFill>
                <a:latin typeface="Museo Sans Rounded 500" panose="02000000000000000000" pitchFamily="2" charset="77"/>
              </a:rPr>
              <a:t>Invullen voor de ander en snel conclusies trekken ( “U kunt dat wel.”)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200" dirty="0">
                <a:solidFill>
                  <a:schemeClr val="bg1"/>
                </a:solidFill>
                <a:latin typeface="Museo Sans Rounded 500" panose="02000000000000000000" pitchFamily="2" charset="77"/>
              </a:rPr>
              <a:t>Veel gesloten vragen stellen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200" dirty="0">
                <a:solidFill>
                  <a:schemeClr val="bg1"/>
                </a:solidFill>
                <a:latin typeface="Museo Sans Rounded 500" panose="02000000000000000000" pitchFamily="2" charset="77"/>
              </a:rPr>
              <a:t>Snel met oplossingen komen zonder eerst te luisteren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200" dirty="0">
                <a:solidFill>
                  <a:schemeClr val="bg1"/>
                </a:solidFill>
                <a:latin typeface="Museo Sans Rounded 500" panose="02000000000000000000" pitchFamily="2" charset="77"/>
              </a:rPr>
              <a:t>De druk opvoeren door argumenten, bijvoorbeeld “tijdgebrek”.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200" dirty="0">
                <a:solidFill>
                  <a:schemeClr val="bg1"/>
                </a:solidFill>
                <a:latin typeface="Museo Sans Rounded 500" panose="02000000000000000000" pitchFamily="2" charset="77"/>
              </a:rPr>
              <a:t>Denken en praten in beperkingen ( = wat er allemaal niet mogelijk is)</a:t>
            </a:r>
          </a:p>
          <a:p>
            <a:r>
              <a:rPr lang="nl-NL" sz="4000" dirty="0">
                <a:solidFill>
                  <a:schemeClr val="bg1"/>
                </a:solidFill>
                <a:latin typeface="Museo Sans Rounded 700" panose="02000000000000000000" pitchFamily="50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24728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AAD6973-AD3B-4E91-8BCD-28E51C599973}"/>
              </a:ext>
            </a:extLst>
          </p:cNvPr>
          <p:cNvSpPr txBox="1"/>
          <p:nvPr/>
        </p:nvSpPr>
        <p:spPr>
          <a:xfrm>
            <a:off x="1898396" y="844946"/>
            <a:ext cx="617516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Museo Sans Rounded 500" panose="02000000000000000000" pitchFamily="50" charset="0"/>
              </a:rPr>
              <a:t>Wat is weerstand?</a:t>
            </a:r>
          </a:p>
          <a:p>
            <a:r>
              <a:rPr lang="en-US" sz="2400" dirty="0">
                <a:latin typeface="Museo Sans Rounded 500" panose="02000000000000000000" pitchFamily="50" charset="0"/>
              </a:rPr>
              <a:t>De vormen van weerstand</a:t>
            </a:r>
          </a:p>
          <a:p>
            <a:r>
              <a:rPr lang="en-US" sz="2400" dirty="0">
                <a:latin typeface="Museo Sans Rounded 500" panose="02000000000000000000" pitchFamily="50" charset="0"/>
              </a:rPr>
              <a:t>De emoties onder de weerstand</a:t>
            </a:r>
          </a:p>
          <a:p>
            <a:r>
              <a:rPr lang="en-US" sz="2400" dirty="0">
                <a:latin typeface="Museo Sans Rounded 500" panose="02000000000000000000" pitchFamily="50" charset="0"/>
              </a:rPr>
              <a:t>De achterliggende behoeften</a:t>
            </a:r>
          </a:p>
          <a:p>
            <a:r>
              <a:rPr lang="en-US" sz="2400" dirty="0">
                <a:latin typeface="Museo Sans Rounded 500" panose="02000000000000000000" pitchFamily="50" charset="0"/>
              </a:rPr>
              <a:t>Tips omgaan met weerstand</a:t>
            </a:r>
          </a:p>
          <a:p>
            <a:r>
              <a:rPr lang="en-US" sz="2400" dirty="0">
                <a:latin typeface="Museo Sans Rounded 500" panose="02000000000000000000" pitchFamily="50" charset="0"/>
              </a:rPr>
              <a:t>Afsluiting </a:t>
            </a:r>
            <a:endParaRPr lang="en-NL" sz="2400" dirty="0">
              <a:latin typeface="Museo Sans Rounded 500" panose="02000000000000000000" pitchFamily="50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7DEE52A-8CAD-487B-9119-AA042BA4A035}"/>
              </a:ext>
            </a:extLst>
          </p:cNvPr>
          <p:cNvSpPr txBox="1"/>
          <p:nvPr/>
        </p:nvSpPr>
        <p:spPr>
          <a:xfrm>
            <a:off x="3008416" y="5162279"/>
            <a:ext cx="61751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800" b="1" dirty="0">
                <a:solidFill>
                  <a:schemeClr val="bg1"/>
                </a:solidFill>
                <a:latin typeface="Museo Sans Rounded 500" panose="02000000000000000000" pitchFamily="50" charset="0"/>
              </a:rPr>
              <a:t>Programma</a:t>
            </a:r>
            <a:endParaRPr lang="en-NL" sz="4800" b="1" dirty="0">
              <a:solidFill>
                <a:schemeClr val="bg1"/>
              </a:solidFill>
              <a:latin typeface="Museo Sans Rounded 500" panose="02000000000000000000" pitchFamily="50" charset="0"/>
            </a:endParaRPr>
          </a:p>
        </p:txBody>
      </p:sp>
      <p:pic>
        <p:nvPicPr>
          <p:cNvPr id="5" name="Picture 44" descr="Icon&#10;&#10;Description automatically generated">
            <a:extLst>
              <a:ext uri="{FF2B5EF4-FFF2-40B4-BE49-F238E27FC236}">
                <a16:creationId xmlns:a16="http://schemas.microsoft.com/office/drawing/2014/main" id="{DF4E7C9F-CBEB-46A8-96FF-6946F11762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7752" y="911356"/>
            <a:ext cx="302800" cy="314715"/>
          </a:xfrm>
          <a:prstGeom prst="rect">
            <a:avLst/>
          </a:prstGeom>
        </p:spPr>
      </p:pic>
      <p:pic>
        <p:nvPicPr>
          <p:cNvPr id="8" name="Picture 44" descr="Icon&#10;&#10;Description automatically generated">
            <a:extLst>
              <a:ext uri="{FF2B5EF4-FFF2-40B4-BE49-F238E27FC236}">
                <a16:creationId xmlns:a16="http://schemas.microsoft.com/office/drawing/2014/main" id="{C43A0F03-B792-4B06-ADD2-B5F22F595C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1088" y="1284976"/>
            <a:ext cx="302800" cy="314715"/>
          </a:xfrm>
          <a:prstGeom prst="rect">
            <a:avLst/>
          </a:prstGeom>
        </p:spPr>
      </p:pic>
      <p:pic>
        <p:nvPicPr>
          <p:cNvPr id="9" name="Picture 44" descr="Icon&#10;&#10;Description automatically generated">
            <a:extLst>
              <a:ext uri="{FF2B5EF4-FFF2-40B4-BE49-F238E27FC236}">
                <a16:creationId xmlns:a16="http://schemas.microsoft.com/office/drawing/2014/main" id="{E8DD78B4-6E3F-488A-B0D3-0040F517DB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7752" y="1658596"/>
            <a:ext cx="302800" cy="314715"/>
          </a:xfrm>
          <a:prstGeom prst="rect">
            <a:avLst/>
          </a:prstGeom>
        </p:spPr>
      </p:pic>
      <p:pic>
        <p:nvPicPr>
          <p:cNvPr id="10" name="Picture 44" descr="Icon&#10;&#10;Description automatically generated">
            <a:extLst>
              <a:ext uri="{FF2B5EF4-FFF2-40B4-BE49-F238E27FC236}">
                <a16:creationId xmlns:a16="http://schemas.microsoft.com/office/drawing/2014/main" id="{1DCCBD50-2726-4B01-9A9B-B0AE5B4002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96" y="2026417"/>
            <a:ext cx="302800" cy="314715"/>
          </a:xfrm>
          <a:prstGeom prst="rect">
            <a:avLst/>
          </a:prstGeom>
        </p:spPr>
      </p:pic>
      <p:pic>
        <p:nvPicPr>
          <p:cNvPr id="11" name="Picture 44" descr="Icon&#10;&#10;Description automatically generated">
            <a:extLst>
              <a:ext uri="{FF2B5EF4-FFF2-40B4-BE49-F238E27FC236}">
                <a16:creationId xmlns:a16="http://schemas.microsoft.com/office/drawing/2014/main" id="{220156DD-850D-494B-9E5E-1A43F14141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7321" y="2385142"/>
            <a:ext cx="302800" cy="314715"/>
          </a:xfrm>
          <a:prstGeom prst="rect">
            <a:avLst/>
          </a:prstGeom>
        </p:spPr>
      </p:pic>
      <p:pic>
        <p:nvPicPr>
          <p:cNvPr id="12" name="Picture 44" descr="Icon&#10;&#10;Description automatically generated">
            <a:extLst>
              <a:ext uri="{FF2B5EF4-FFF2-40B4-BE49-F238E27FC236}">
                <a16:creationId xmlns:a16="http://schemas.microsoft.com/office/drawing/2014/main" id="{28242BC3-2747-4434-AFCE-15707F0820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96" y="2751665"/>
            <a:ext cx="302800" cy="314715"/>
          </a:xfrm>
          <a:prstGeom prst="rect">
            <a:avLst/>
          </a:prstGeom>
        </p:spPr>
      </p:pic>
      <p:sp>
        <p:nvSpPr>
          <p:cNvPr id="13" name="Explosie: 14 punten 12">
            <a:extLst>
              <a:ext uri="{FF2B5EF4-FFF2-40B4-BE49-F238E27FC236}">
                <a16:creationId xmlns:a16="http://schemas.microsoft.com/office/drawing/2014/main" id="{35BE1D61-466A-FD66-4795-5D373D911C34}"/>
              </a:ext>
            </a:extLst>
          </p:cNvPr>
          <p:cNvSpPr/>
          <p:nvPr/>
        </p:nvSpPr>
        <p:spPr>
          <a:xfrm>
            <a:off x="7739407" y="2403034"/>
            <a:ext cx="4044099" cy="3308808"/>
          </a:xfrm>
          <a:prstGeom prst="irregularSeal2">
            <a:avLst/>
          </a:prstGeom>
          <a:solidFill>
            <a:srgbClr val="A6CE39"/>
          </a:solidFill>
          <a:ln>
            <a:solidFill>
              <a:srgbClr val="A6CE3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b="1" dirty="0"/>
              <a:t>+ </a:t>
            </a:r>
          </a:p>
          <a:p>
            <a:pPr algn="ctr"/>
            <a:r>
              <a:rPr lang="nl-NL" sz="2400" b="1" dirty="0"/>
              <a:t>filmpjes en opdrachten</a:t>
            </a:r>
          </a:p>
        </p:txBody>
      </p:sp>
    </p:spTree>
    <p:extLst>
      <p:ext uri="{BB962C8B-B14F-4D97-AF65-F5344CB8AC3E}">
        <p14:creationId xmlns:p14="http://schemas.microsoft.com/office/powerpoint/2010/main" val="11051554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245BC2C-9A9E-904A-70EC-19A9B08FEB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7850C39-5265-B054-1A83-AB54512184DB}"/>
              </a:ext>
            </a:extLst>
          </p:cNvPr>
          <p:cNvSpPr txBox="1"/>
          <p:nvPr/>
        </p:nvSpPr>
        <p:spPr>
          <a:xfrm>
            <a:off x="556180" y="2462239"/>
            <a:ext cx="514025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Museo Sans Rounded 500" panose="02000000000000000000" pitchFamily="50" charset="0"/>
              </a:rPr>
              <a:t>Bekijk de film</a:t>
            </a:r>
          </a:p>
          <a:p>
            <a:pPr algn="ctr"/>
            <a:r>
              <a:rPr lang="en-US" sz="2800" i="1" dirty="0">
                <a:solidFill>
                  <a:schemeClr val="bg1"/>
                </a:solidFill>
                <a:latin typeface="Museo Sans Rounded 500" panose="02000000000000000000" pitchFamily="50" charset="0"/>
              </a:rPr>
              <a:t>Wat valt je op?</a:t>
            </a:r>
          </a:p>
          <a:p>
            <a:pPr algn="ctr"/>
            <a:r>
              <a:rPr lang="en-US" sz="2800" i="1" dirty="0">
                <a:solidFill>
                  <a:schemeClr val="bg1"/>
                </a:solidFill>
                <a:latin typeface="Museo Sans Rounded 500" panose="02000000000000000000" pitchFamily="50" charset="0"/>
              </a:rPr>
              <a:t>Wat werkte hier wél en waarom?</a:t>
            </a:r>
            <a:endParaRPr lang="en-NL" sz="2800" dirty="0">
              <a:solidFill>
                <a:srgbClr val="007586"/>
              </a:solidFill>
              <a:latin typeface="Museo Sans Rounded 500" panose="02000000000000000000" pitchFamily="50" charset="0"/>
            </a:endParaRPr>
          </a:p>
          <a:p>
            <a:pPr algn="ctr"/>
            <a:endParaRPr lang="en-US" sz="2800" dirty="0">
              <a:latin typeface="Museo Sans Rounded 500" panose="02000000000000000000" pitchFamily="50" charset="0"/>
            </a:endParaRPr>
          </a:p>
          <a:p>
            <a:pPr algn="ctr"/>
            <a:endParaRPr lang="en-US" sz="2000" dirty="0">
              <a:solidFill>
                <a:schemeClr val="bg1"/>
              </a:solidFill>
              <a:latin typeface="Museo Sans Rounded 500" panose="02000000000000000000" pitchFamily="50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8701D9-9C47-0E22-C719-19D2838E6E5F}"/>
              </a:ext>
            </a:extLst>
          </p:cNvPr>
          <p:cNvSpPr txBox="1"/>
          <p:nvPr/>
        </p:nvSpPr>
        <p:spPr>
          <a:xfrm>
            <a:off x="828433" y="1138800"/>
            <a:ext cx="45957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4000" b="1" dirty="0">
              <a:latin typeface="Museo Sans Rounded 700" panose="02000000000000000000" pitchFamily="50" charset="0"/>
            </a:endParaRPr>
          </a:p>
          <a:p>
            <a:pPr algn="ctr"/>
            <a:r>
              <a:rPr lang="en-US" sz="4000" b="1" dirty="0">
                <a:latin typeface="Museo Sans Rounded 700" panose="02000000000000000000" pitchFamily="50" charset="0"/>
              </a:rPr>
              <a:t>Oefening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E9E9E0F4-F67B-AE3B-D24A-F38DC8084A7B}"/>
              </a:ext>
            </a:extLst>
          </p:cNvPr>
          <p:cNvSpPr txBox="1"/>
          <p:nvPr/>
        </p:nvSpPr>
        <p:spPr>
          <a:xfrm>
            <a:off x="6915298" y="1278006"/>
            <a:ext cx="444826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800" b="1" dirty="0"/>
              <a:t>Film 2</a:t>
            </a:r>
          </a:p>
          <a:p>
            <a:pPr algn="ctr"/>
            <a:r>
              <a:rPr lang="nl-NL" sz="2800" dirty="0">
                <a:solidFill>
                  <a:srgbClr val="EC008C"/>
                </a:solidFill>
              </a:rPr>
              <a:t>‘Omgaan met weerstand:</a:t>
            </a:r>
          </a:p>
          <a:p>
            <a:pPr algn="ctr"/>
            <a:r>
              <a:rPr lang="nl-NL" sz="2800" dirty="0">
                <a:solidFill>
                  <a:srgbClr val="EC008C"/>
                </a:solidFill>
              </a:rPr>
              <a:t>Zelfredzaamheid stimuleren’</a:t>
            </a:r>
          </a:p>
          <a:p>
            <a:pPr algn="ctr"/>
            <a:endParaRPr lang="nl-NL" sz="2800" dirty="0">
              <a:solidFill>
                <a:srgbClr val="EC008C"/>
              </a:solidFill>
            </a:endParaRPr>
          </a:p>
        </p:txBody>
      </p:sp>
      <p:pic>
        <p:nvPicPr>
          <p:cNvPr id="6" name="Afbeelding 5" descr="Afbeelding met kruiswoordpuzzel, plein, patroon, Rechthoek&#10;&#10;Door AI gegenereerde inhoud is mogelijk onjuist.">
            <a:extLst>
              <a:ext uri="{FF2B5EF4-FFF2-40B4-BE49-F238E27FC236}">
                <a16:creationId xmlns:a16="http://schemas.microsoft.com/office/drawing/2014/main" id="{4A5066F1-25B1-6500-8289-BD1B5B975D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788679" y="3093888"/>
            <a:ext cx="2701506" cy="2701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94067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9ADDA75-7273-1EB3-D0EA-90CD8EF585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DF61C14-2388-3FD3-5E76-01C59DCB766F}"/>
              </a:ext>
            </a:extLst>
          </p:cNvPr>
          <p:cNvSpPr txBox="1"/>
          <p:nvPr/>
        </p:nvSpPr>
        <p:spPr>
          <a:xfrm>
            <a:off x="529471" y="947092"/>
            <a:ext cx="11133057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solidFill>
                  <a:srgbClr val="EC008C"/>
                </a:solidFill>
                <a:latin typeface="Museo Sans Rounded 700" panose="02000000000000000000" pitchFamily="50" charset="0"/>
              </a:rPr>
              <a:t>Wat je </a:t>
            </a:r>
            <a:r>
              <a:rPr lang="nl-NL" sz="2800" b="1" dirty="0">
                <a:solidFill>
                  <a:schemeClr val="bg1"/>
                </a:solidFill>
                <a:latin typeface="Museo Sans Rounded 700" panose="02000000000000000000" pitchFamily="50" charset="0"/>
              </a:rPr>
              <a:t>wel</a:t>
            </a:r>
            <a:r>
              <a:rPr lang="nl-NL" sz="2800" dirty="0">
                <a:solidFill>
                  <a:srgbClr val="EC008C"/>
                </a:solidFill>
                <a:latin typeface="Museo Sans Rounded 700" panose="02000000000000000000" pitchFamily="50" charset="0"/>
              </a:rPr>
              <a:t> kunt doen wanneer je in contact merkt dat de ander weerstand vertoont: </a:t>
            </a:r>
          </a:p>
          <a:p>
            <a:endParaRPr lang="nl-NL" sz="2200" dirty="0">
              <a:solidFill>
                <a:schemeClr val="bg1"/>
              </a:solidFill>
              <a:latin typeface="Museo Sans Rounded 700" panose="02000000000000000000" pitchFamily="50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200" dirty="0">
                <a:solidFill>
                  <a:schemeClr val="bg1"/>
                </a:solidFill>
                <a:latin typeface="Museo Sans Rounded 500" panose="02000000000000000000" pitchFamily="2" charset="77"/>
              </a:rPr>
              <a:t>Herken de weerstand en neem het serieus (toon oprechte interesse)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200" dirty="0">
                <a:solidFill>
                  <a:schemeClr val="bg1"/>
                </a:solidFill>
                <a:latin typeface="Museo Sans Rounded 500" panose="02000000000000000000" pitchFamily="2" charset="77"/>
              </a:rPr>
              <a:t>Stel open vragen en vraag door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200" dirty="0">
                <a:solidFill>
                  <a:schemeClr val="bg1"/>
                </a:solidFill>
                <a:latin typeface="Museo Sans Rounded 500" panose="02000000000000000000" pitchFamily="2" charset="77"/>
              </a:rPr>
              <a:t>Herken de onderliggende emotie en benoem deze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200" dirty="0">
                <a:solidFill>
                  <a:schemeClr val="bg1"/>
                </a:solidFill>
                <a:latin typeface="Museo Sans Rounded 500" panose="02000000000000000000" pitchFamily="2" charset="77"/>
              </a:rPr>
              <a:t>Denk en praat in mogelijkheden en wat het de ander kan opleveren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200" dirty="0">
                <a:solidFill>
                  <a:schemeClr val="bg1"/>
                </a:solidFill>
                <a:latin typeface="Museo Sans Rounded 500" panose="02000000000000000000" pitchFamily="2" charset="77"/>
              </a:rPr>
              <a:t>Focus op samenwerking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200" dirty="0">
                <a:solidFill>
                  <a:schemeClr val="bg1"/>
                </a:solidFill>
                <a:latin typeface="Museo Sans Rounded 500" panose="02000000000000000000" pitchFamily="2" charset="77"/>
              </a:rPr>
              <a:t>Blijf kalm en geduldig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200" dirty="0">
                <a:solidFill>
                  <a:schemeClr val="bg1"/>
                </a:solidFill>
                <a:latin typeface="Museo Sans Rounded 500" panose="02000000000000000000" pitchFamily="2" charset="77"/>
              </a:rPr>
              <a:t>Bied veiligheid (“Ik ben er voor u/ we gaan het samen bekijken/ </a:t>
            </a:r>
            <a:br>
              <a:rPr lang="nl-NL" sz="2200" dirty="0">
                <a:solidFill>
                  <a:schemeClr val="bg1"/>
                </a:solidFill>
                <a:latin typeface="Museo Sans Rounded 500" panose="02000000000000000000" pitchFamily="2" charset="77"/>
              </a:rPr>
            </a:br>
            <a:r>
              <a:rPr lang="nl-NL" sz="2200" dirty="0">
                <a:solidFill>
                  <a:schemeClr val="bg1"/>
                </a:solidFill>
                <a:latin typeface="Museo Sans Rounded 500" panose="02000000000000000000" pitchFamily="2" charset="77"/>
              </a:rPr>
              <a:t>het is oké als iets niet lukt.”)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200" dirty="0">
                <a:solidFill>
                  <a:schemeClr val="bg1"/>
                </a:solidFill>
                <a:latin typeface="Museo Sans Rounded 500" panose="02000000000000000000" pitchFamily="2" charset="77"/>
              </a:rPr>
              <a:t>Bied ruimte en keuzemogelijkheden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200" dirty="0">
              <a:solidFill>
                <a:schemeClr val="bg1"/>
              </a:solidFill>
              <a:latin typeface="Museo Sans Rounded 500" panose="02000000000000000000" pitchFamily="2" charset="77"/>
            </a:endParaRPr>
          </a:p>
          <a:p>
            <a:endParaRPr lang="nl-NL" sz="2200" dirty="0">
              <a:solidFill>
                <a:schemeClr val="bg1"/>
              </a:solidFill>
              <a:latin typeface="Museo Sans Rounded 500" panose="02000000000000000000" pitchFamily="2" charset="77"/>
            </a:endParaRPr>
          </a:p>
          <a:p>
            <a:r>
              <a:rPr lang="nl-NL" sz="2200" dirty="0">
                <a:solidFill>
                  <a:srgbClr val="EC008C"/>
                </a:solidFill>
                <a:latin typeface="Museo Sans Rounded 500" panose="02000000000000000000" pitchFamily="2" charset="77"/>
              </a:rPr>
              <a:t>Waar wil jij de komende tijd meer op letten? Of mee gaan oefenen?</a:t>
            </a:r>
          </a:p>
        </p:txBody>
      </p:sp>
    </p:spTree>
    <p:extLst>
      <p:ext uri="{BB962C8B-B14F-4D97-AF65-F5344CB8AC3E}">
        <p14:creationId xmlns:p14="http://schemas.microsoft.com/office/powerpoint/2010/main" val="8678280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DDBFB09-CAE7-44C2-A973-E22009D5EC69}"/>
              </a:ext>
            </a:extLst>
          </p:cNvPr>
          <p:cNvSpPr txBox="1"/>
          <p:nvPr/>
        </p:nvSpPr>
        <p:spPr>
          <a:xfrm>
            <a:off x="2730119" y="1170601"/>
            <a:ext cx="786676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Museo Sans Rounded 700" panose="02000000000000000000" pitchFamily="50" charset="0"/>
              </a:rPr>
              <a:t>Wat hebben we geleerd en gedaan?</a:t>
            </a:r>
          </a:p>
          <a:p>
            <a:endParaRPr lang="en-US" sz="2800" dirty="0">
              <a:latin typeface="Museo Sans Rounded 700" panose="02000000000000000000" pitchFamily="50" charset="0"/>
            </a:endParaRPr>
          </a:p>
          <a:p>
            <a:r>
              <a:rPr lang="en-US" sz="2800" dirty="0">
                <a:latin typeface="Museo Sans Rounded 700" panose="02000000000000000000" pitchFamily="50" charset="0"/>
              </a:rPr>
              <a:t>Een kort rondje: hoe hebben jullie dit ervaren?</a:t>
            </a:r>
            <a:endParaRPr lang="en-NL" sz="2800" dirty="0">
              <a:latin typeface="Museo Sans Rounded 700" panose="02000000000000000000" pitchFamily="50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B1C0A2-F4CA-4EBA-A0C2-05FEC84FF220}"/>
              </a:ext>
            </a:extLst>
          </p:cNvPr>
          <p:cNvSpPr txBox="1"/>
          <p:nvPr/>
        </p:nvSpPr>
        <p:spPr>
          <a:xfrm>
            <a:off x="2207370" y="5215843"/>
            <a:ext cx="71082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Museo Sans Rounded 500" panose="02000000000000000000" pitchFamily="50" charset="0"/>
              </a:rPr>
              <a:t>Einde van de mini-workshop</a:t>
            </a:r>
            <a:endParaRPr lang="en-NL" sz="4000" b="1" dirty="0">
              <a:solidFill>
                <a:schemeClr val="bg1"/>
              </a:solidFill>
              <a:latin typeface="Museo Sans Rounded 500" panose="02000000000000000000" pitchFamily="50" charset="0"/>
            </a:endParaRPr>
          </a:p>
        </p:txBody>
      </p:sp>
      <p:pic>
        <p:nvPicPr>
          <p:cNvPr id="5" name="Picture 38" descr="Icon&#10;&#10;Description automatically generated">
            <a:extLst>
              <a:ext uri="{FF2B5EF4-FFF2-40B4-BE49-F238E27FC236}">
                <a16:creationId xmlns:a16="http://schemas.microsoft.com/office/drawing/2014/main" id="{8FF6FC3E-1BD0-4D4B-86D4-B3F902FE80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5290" y="1170601"/>
            <a:ext cx="548641" cy="523026"/>
          </a:xfrm>
          <a:prstGeom prst="rect">
            <a:avLst/>
          </a:prstGeom>
        </p:spPr>
      </p:pic>
      <p:pic>
        <p:nvPicPr>
          <p:cNvPr id="6" name="Picture 38" descr="Icon&#10;&#10;Description automatically generated">
            <a:extLst>
              <a:ext uri="{FF2B5EF4-FFF2-40B4-BE49-F238E27FC236}">
                <a16:creationId xmlns:a16="http://schemas.microsoft.com/office/drawing/2014/main" id="{097BA8FC-A366-4D44-BD33-D11644D4D1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5290" y="2032472"/>
            <a:ext cx="548641" cy="523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9971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DDBFB09-CAE7-44C2-A973-E22009D5EC69}"/>
              </a:ext>
            </a:extLst>
          </p:cNvPr>
          <p:cNvSpPr txBox="1"/>
          <p:nvPr/>
        </p:nvSpPr>
        <p:spPr>
          <a:xfrm>
            <a:off x="2201463" y="811628"/>
            <a:ext cx="79613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b="1" dirty="0">
                <a:latin typeface="Museo Sans Rounded 700" panose="02000000000000000000" pitchFamily="50" charset="0"/>
              </a:rPr>
              <a:t>Aan het einde van deze </a:t>
            </a:r>
            <a:br>
              <a:rPr lang="nl-NL" sz="3600" b="1" dirty="0">
                <a:latin typeface="Museo Sans Rounded 700" panose="02000000000000000000" pitchFamily="50" charset="0"/>
              </a:rPr>
            </a:br>
            <a:r>
              <a:rPr lang="nl-NL" sz="3600" b="1" dirty="0">
                <a:latin typeface="Museo Sans Rounded 700" panose="02000000000000000000" pitchFamily="50" charset="0"/>
              </a:rPr>
              <a:t>mini-workshop:</a:t>
            </a:r>
            <a:endParaRPr lang="en-NL" sz="3600" b="1" dirty="0">
              <a:latin typeface="Museo Sans Rounded 700" panose="02000000000000000000" pitchFamily="50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0252D41-C293-4490-82E7-283D0C731134}"/>
              </a:ext>
            </a:extLst>
          </p:cNvPr>
          <p:cNvSpPr txBox="1"/>
          <p:nvPr/>
        </p:nvSpPr>
        <p:spPr>
          <a:xfrm>
            <a:off x="659957" y="1969421"/>
            <a:ext cx="1104436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007586"/>
                </a:solidFill>
                <a:latin typeface="Museo Sans Rounded 500" panose="02000000000000000000" pitchFamily="50" charset="0"/>
              </a:rPr>
              <a:t>Hebben jullie meer inzicht in </a:t>
            </a:r>
            <a:r>
              <a:rPr lang="en-US" sz="3200" b="1" dirty="0">
                <a:solidFill>
                  <a:srgbClr val="007586"/>
                </a:solidFill>
                <a:latin typeface="Museo Sans Rounded 500" panose="02000000000000000000" pitchFamily="50" charset="0"/>
              </a:rPr>
              <a:t>wat weerstand is </a:t>
            </a:r>
            <a:r>
              <a:rPr lang="en-US" sz="3200" dirty="0">
                <a:solidFill>
                  <a:srgbClr val="007586"/>
                </a:solidFill>
                <a:latin typeface="Museo Sans Rounded 500" panose="02000000000000000000" pitchFamily="50" charset="0"/>
              </a:rPr>
              <a:t>en weten jullie wat je beter </a:t>
            </a:r>
            <a:r>
              <a:rPr lang="en-US" sz="3200" b="1" dirty="0">
                <a:solidFill>
                  <a:srgbClr val="007586"/>
                </a:solidFill>
                <a:latin typeface="Museo Sans Rounded 500" panose="02000000000000000000" pitchFamily="50" charset="0"/>
              </a:rPr>
              <a:t>niet</a:t>
            </a:r>
            <a:r>
              <a:rPr lang="en-US" sz="3200" dirty="0">
                <a:solidFill>
                  <a:srgbClr val="007586"/>
                </a:solidFill>
                <a:latin typeface="Museo Sans Rounded 500" panose="02000000000000000000" pitchFamily="50" charset="0"/>
              </a:rPr>
              <a:t> en </a:t>
            </a:r>
            <a:r>
              <a:rPr lang="en-US" sz="3200" b="1" dirty="0">
                <a:solidFill>
                  <a:srgbClr val="007586"/>
                </a:solidFill>
                <a:latin typeface="Museo Sans Rounded 500" panose="02000000000000000000" pitchFamily="50" charset="0"/>
              </a:rPr>
              <a:t>wel</a:t>
            </a:r>
            <a:r>
              <a:rPr lang="en-US" sz="3200" dirty="0">
                <a:solidFill>
                  <a:srgbClr val="007586"/>
                </a:solidFill>
                <a:latin typeface="Museo Sans Rounded 500" panose="02000000000000000000" pitchFamily="50" charset="0"/>
              </a:rPr>
              <a:t> kunt </a:t>
            </a:r>
            <a:r>
              <a:rPr lang="en-US" sz="3200" b="1" dirty="0">
                <a:solidFill>
                  <a:srgbClr val="007586"/>
                </a:solidFill>
                <a:latin typeface="Museo Sans Rounded 500" panose="02000000000000000000" pitchFamily="50" charset="0"/>
              </a:rPr>
              <a:t>doen</a:t>
            </a:r>
            <a:r>
              <a:rPr lang="en-US" sz="3200" dirty="0">
                <a:solidFill>
                  <a:srgbClr val="007586"/>
                </a:solidFill>
                <a:latin typeface="Museo Sans Rounded 500" panose="02000000000000000000" pitchFamily="50" charset="0"/>
              </a:rPr>
              <a:t> wanneer je merkt dat iemand weerstand vertoont.</a:t>
            </a:r>
            <a:endParaRPr lang="en-NL" sz="3200" dirty="0">
              <a:solidFill>
                <a:srgbClr val="007586"/>
              </a:solidFill>
              <a:latin typeface="Museo Sans Rounded 500" panose="02000000000000000000" pitchFamily="50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B1C0A2-F4CA-4EBA-A0C2-05FEC84FF220}"/>
              </a:ext>
            </a:extLst>
          </p:cNvPr>
          <p:cNvSpPr txBox="1"/>
          <p:nvPr/>
        </p:nvSpPr>
        <p:spPr>
          <a:xfrm>
            <a:off x="3008416" y="5195523"/>
            <a:ext cx="61751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800" b="1" dirty="0">
                <a:solidFill>
                  <a:schemeClr val="bg1"/>
                </a:solidFill>
                <a:latin typeface="Museo Sans Rounded 500" panose="02000000000000000000" pitchFamily="50" charset="0"/>
              </a:rPr>
              <a:t>Doel</a:t>
            </a:r>
            <a:endParaRPr lang="en-NL" sz="4800" b="1" dirty="0">
              <a:solidFill>
                <a:schemeClr val="bg1"/>
              </a:solidFill>
              <a:latin typeface="Museo Sans Rounded 5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82369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764E4D1-4166-4756-AD0D-970F40862E6F}"/>
              </a:ext>
            </a:extLst>
          </p:cNvPr>
          <p:cNvSpPr txBox="1"/>
          <p:nvPr/>
        </p:nvSpPr>
        <p:spPr>
          <a:xfrm>
            <a:off x="6511544" y="1209028"/>
            <a:ext cx="5446644" cy="54322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2800" dirty="0">
                <a:solidFill>
                  <a:prstClr val="white"/>
                </a:solidFill>
                <a:latin typeface="Museo Sans Rounded 500" panose="02000000000000000000" pitchFamily="50" charset="0"/>
              </a:rPr>
              <a:t>Iedereen voelt wel een weerstand!</a:t>
            </a:r>
          </a:p>
          <a:p>
            <a:pPr lvl="0">
              <a:defRPr/>
            </a:pPr>
            <a:endParaRPr lang="en-US" sz="2000" dirty="0">
              <a:solidFill>
                <a:prstClr val="white"/>
              </a:solidFill>
              <a:latin typeface="Museo Sans Rounded 500" panose="02000000000000000000" pitchFamily="50" charset="0"/>
            </a:endParaRPr>
          </a:p>
          <a:p>
            <a:pPr lvl="0">
              <a:defRPr/>
            </a:pPr>
            <a:r>
              <a:rPr lang="en-US" sz="2200" dirty="0">
                <a:solidFill>
                  <a:prstClr val="white"/>
                </a:solidFill>
                <a:latin typeface="Museo Sans Rounded 500" panose="02000000000000000000" pitchFamily="50" charset="0"/>
              </a:rPr>
              <a:t>Een </a:t>
            </a:r>
            <a:r>
              <a:rPr lang="en-US" sz="2200" dirty="0">
                <a:solidFill>
                  <a:srgbClr val="A6CE39"/>
                </a:solidFill>
                <a:latin typeface="Museo Sans Rounded 500" panose="02000000000000000000" pitchFamily="50" charset="0"/>
              </a:rPr>
              <a:t>natuurlijke reactie </a:t>
            </a:r>
            <a:r>
              <a:rPr lang="en-US" sz="2200" dirty="0">
                <a:solidFill>
                  <a:prstClr val="white"/>
                </a:solidFill>
                <a:latin typeface="Museo Sans Rounded 500" panose="02000000000000000000" pitchFamily="50" charset="0"/>
              </a:rPr>
              <a:t>op verandering of iets wat als onprettig wordt ervaren.</a:t>
            </a:r>
          </a:p>
          <a:p>
            <a:pPr lvl="0">
              <a:defRPr/>
            </a:pPr>
            <a:endParaRPr lang="en-US" sz="2200" dirty="0">
              <a:solidFill>
                <a:prstClr val="white"/>
              </a:solidFill>
              <a:latin typeface="Museo Sans Rounded 500" panose="02000000000000000000" pitchFamily="50" charset="0"/>
            </a:endParaRPr>
          </a:p>
          <a:p>
            <a:pPr lvl="0">
              <a:defRPr/>
            </a:pPr>
            <a:r>
              <a:rPr lang="en-US" sz="2200" dirty="0">
                <a:solidFill>
                  <a:prstClr val="white"/>
                </a:solidFill>
                <a:latin typeface="Museo Sans Rounded 500" panose="02000000000000000000" pitchFamily="50" charset="0"/>
              </a:rPr>
              <a:t> Bijvoorbeeld wanneer er:</a:t>
            </a:r>
          </a:p>
          <a:p>
            <a:pPr lvl="0">
              <a:lnSpc>
                <a:spcPct val="150000"/>
              </a:lnSpc>
              <a:defRPr/>
            </a:pPr>
            <a:r>
              <a:rPr lang="en-US" sz="2200" i="1" dirty="0">
                <a:solidFill>
                  <a:prstClr val="white"/>
                </a:solidFill>
                <a:latin typeface="Museo Sans Rounded 500" panose="02000000000000000000" pitchFamily="50" charset="0"/>
              </a:rPr>
              <a:t>     </a:t>
            </a:r>
            <a:r>
              <a:rPr lang="en-US" sz="2100" i="1" dirty="0">
                <a:solidFill>
                  <a:prstClr val="white"/>
                </a:solidFill>
                <a:latin typeface="Museo Sans Rounded 500" panose="02000000000000000000" pitchFamily="50" charset="0"/>
              </a:rPr>
              <a:t>Iets gebeurd of gezegd wordt</a:t>
            </a:r>
          </a:p>
          <a:p>
            <a:pPr lvl="0">
              <a:lnSpc>
                <a:spcPct val="150000"/>
              </a:lnSpc>
              <a:defRPr/>
            </a:pPr>
            <a:r>
              <a:rPr lang="en-US" sz="2100" i="1" dirty="0">
                <a:solidFill>
                  <a:prstClr val="white"/>
                </a:solidFill>
                <a:latin typeface="Museo Sans Rounded 500" panose="02000000000000000000" pitchFamily="50" charset="0"/>
              </a:rPr>
              <a:t>     Een verandering wordt aangekondigd</a:t>
            </a:r>
          </a:p>
          <a:p>
            <a:pPr lvl="0">
              <a:lnSpc>
                <a:spcPct val="150000"/>
              </a:lnSpc>
              <a:defRPr/>
            </a:pPr>
            <a:r>
              <a:rPr lang="en-US" sz="2100" i="1" dirty="0">
                <a:solidFill>
                  <a:prstClr val="white"/>
                </a:solidFill>
                <a:latin typeface="Museo Sans Rounded 500" panose="02000000000000000000" pitchFamily="50" charset="0"/>
              </a:rPr>
              <a:t>     Een gebrek is aan informatie</a:t>
            </a:r>
          </a:p>
          <a:p>
            <a:pPr lvl="0">
              <a:lnSpc>
                <a:spcPct val="150000"/>
              </a:lnSpc>
              <a:defRPr/>
            </a:pPr>
            <a:r>
              <a:rPr lang="en-US" sz="2100" i="1" dirty="0">
                <a:solidFill>
                  <a:prstClr val="white"/>
                </a:solidFill>
                <a:latin typeface="Museo Sans Rounded 500" panose="02000000000000000000" pitchFamily="50" charset="0"/>
              </a:rPr>
              <a:t>     Een gebrek aan duidelijke communicatie</a:t>
            </a:r>
          </a:p>
          <a:p>
            <a:pPr lvl="0">
              <a:lnSpc>
                <a:spcPct val="150000"/>
              </a:lnSpc>
              <a:defRPr/>
            </a:pPr>
            <a:r>
              <a:rPr lang="en-US" sz="2100" i="1" dirty="0">
                <a:solidFill>
                  <a:prstClr val="white"/>
                </a:solidFill>
                <a:latin typeface="Museo Sans Rounded 500" panose="02000000000000000000" pitchFamily="50" charset="0"/>
              </a:rPr>
              <a:t>     Nieuwe regels worden geïntroduceerd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useo Sans Rounded 500" panose="02000000000000000000" pitchFamily="50" charset="0"/>
              <a:ea typeface="+mn-ea"/>
              <a:cs typeface="+mn-cs"/>
            </a:endParaRP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FC0EEE74-9764-860E-5543-F024F2341430}"/>
              </a:ext>
            </a:extLst>
          </p:cNvPr>
          <p:cNvSpPr txBox="1"/>
          <p:nvPr/>
        </p:nvSpPr>
        <p:spPr>
          <a:xfrm>
            <a:off x="452176" y="608863"/>
            <a:ext cx="5446643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2000" b="1" dirty="0">
                <a:solidFill>
                  <a:srgbClr val="EC008C"/>
                </a:solidFill>
                <a:latin typeface="Museo Sans Rounded 500" panose="02000000000000000000" pitchFamily="50" charset="0"/>
              </a:rPr>
              <a:t>Weerstand </a:t>
            </a:r>
          </a:p>
          <a:p>
            <a:pPr lvl="0" algn="ctr">
              <a:defRPr/>
            </a:pPr>
            <a:r>
              <a:rPr lang="en-US" sz="2000" dirty="0">
                <a:solidFill>
                  <a:prstClr val="white"/>
                </a:solidFill>
                <a:latin typeface="Museo Sans Rounded 500" panose="02000000000000000000" pitchFamily="50" charset="0"/>
              </a:rPr>
              <a:t>We W</a:t>
            </a:r>
            <a:r>
              <a:rPr lang="en-US" sz="2000" dirty="0">
                <a:solidFill>
                  <a:srgbClr val="A6CE39"/>
                </a:solidFill>
                <a:latin typeface="Museo Sans Rounded 500" panose="02000000000000000000" pitchFamily="50" charset="0"/>
              </a:rPr>
              <a:t>We ervaren het allemaal wel eens!</a:t>
            </a:r>
            <a:endParaRPr lang="en-US" sz="2000" i="1" dirty="0">
              <a:solidFill>
                <a:srgbClr val="A6CE39"/>
              </a:solidFill>
              <a:latin typeface="Museo Sans Rounded 500" panose="02000000000000000000" pitchFamily="50" charset="0"/>
            </a:endParaRPr>
          </a:p>
          <a:p>
            <a:pPr lvl="0" algn="ctr">
              <a:defRPr/>
            </a:pPr>
            <a:r>
              <a:rPr lang="en-US" sz="2000" i="1" dirty="0">
                <a:solidFill>
                  <a:srgbClr val="A6CE39"/>
                </a:solidFill>
                <a:latin typeface="Museo Sans Rounded 500" panose="02000000000000000000" pitchFamily="50" charset="0"/>
              </a:rPr>
              <a:t>Maar wat is het </a:t>
            </a:r>
            <a:r>
              <a:rPr lang="en-US" sz="2000" i="1" dirty="0" err="1">
                <a:solidFill>
                  <a:srgbClr val="A6CE39"/>
                </a:solidFill>
                <a:latin typeface="Museo Sans Rounded 500" panose="02000000000000000000" pitchFamily="50" charset="0"/>
              </a:rPr>
              <a:t>precies</a:t>
            </a:r>
            <a:r>
              <a:rPr lang="en-US" sz="2000" i="1" dirty="0">
                <a:solidFill>
                  <a:srgbClr val="A6CE39"/>
                </a:solidFill>
                <a:latin typeface="Museo Sans Rounded 500" panose="02000000000000000000" pitchFamily="50" charset="0"/>
              </a:rPr>
              <a:t>?</a:t>
            </a:r>
          </a:p>
          <a:p>
            <a:pPr lvl="0" algn="ctr">
              <a:defRPr/>
            </a:pPr>
            <a:endParaRPr lang="en-US" sz="2000" i="1" dirty="0">
              <a:solidFill>
                <a:srgbClr val="A6CE39"/>
              </a:solidFill>
              <a:latin typeface="Museo Sans Rounded 500" panose="02000000000000000000" pitchFamily="50" charset="0"/>
            </a:endParaRPr>
          </a:p>
          <a:p>
            <a:pPr lvl="0" algn="ctr">
              <a:defRPr/>
            </a:pPr>
            <a:endParaRPr lang="en-US" sz="2000" i="1" dirty="0">
              <a:solidFill>
                <a:srgbClr val="A6CE39"/>
              </a:solidFill>
              <a:latin typeface="Museo Sans Rounded 500" panose="02000000000000000000" pitchFamily="50" charset="0"/>
            </a:endParaRPr>
          </a:p>
          <a:p>
            <a:pPr lvl="0" algn="ctr">
              <a:defRPr/>
            </a:pPr>
            <a:endParaRPr lang="en-US" sz="2000" i="1" dirty="0">
              <a:solidFill>
                <a:srgbClr val="A6CE39"/>
              </a:solidFill>
              <a:latin typeface="Museo Sans Rounded 500" panose="02000000000000000000" pitchFamily="50" charset="0"/>
            </a:endParaRPr>
          </a:p>
          <a:p>
            <a:pPr lvl="0" algn="ctr">
              <a:defRPr/>
            </a:pPr>
            <a:endParaRPr lang="en-US" sz="2000" i="1" dirty="0">
              <a:solidFill>
                <a:srgbClr val="FF0000"/>
              </a:solidFill>
              <a:latin typeface="Museo Sans Rounded 500" panose="02000000000000000000" pitchFamily="50" charset="0"/>
            </a:endParaRPr>
          </a:p>
          <a:p>
            <a:pPr lvl="0" algn="ctr">
              <a:defRPr/>
            </a:pPr>
            <a:endParaRPr lang="en-US" sz="2000" i="1" dirty="0">
              <a:solidFill>
                <a:srgbClr val="FF0000"/>
              </a:solidFill>
              <a:latin typeface="Museo Sans Rounded 500" panose="02000000000000000000" pitchFamily="50" charset="0"/>
            </a:endParaRPr>
          </a:p>
          <a:p>
            <a:pPr lvl="0" algn="ctr">
              <a:defRPr/>
            </a:pPr>
            <a:endParaRPr lang="en-US" sz="2000" i="1" dirty="0">
              <a:solidFill>
                <a:srgbClr val="FF0000"/>
              </a:solidFill>
              <a:latin typeface="Museo Sans Rounded 500" panose="02000000000000000000" pitchFamily="50" charset="0"/>
            </a:endParaRPr>
          </a:p>
          <a:p>
            <a:pPr lvl="0" algn="ctr">
              <a:defRPr/>
            </a:pPr>
            <a:endParaRPr lang="en-US" sz="2000" i="1" dirty="0">
              <a:solidFill>
                <a:srgbClr val="FF0000"/>
              </a:solidFill>
              <a:latin typeface="Museo Sans Rounded 500" panose="02000000000000000000" pitchFamily="50" charset="0"/>
            </a:endParaRPr>
          </a:p>
          <a:p>
            <a:pPr lvl="0" algn="ctr">
              <a:defRPr/>
            </a:pPr>
            <a:endParaRPr lang="en-US" sz="2000" i="1" dirty="0">
              <a:solidFill>
                <a:srgbClr val="FF0000"/>
              </a:solidFill>
              <a:latin typeface="Museo Sans Rounded 500" panose="02000000000000000000" pitchFamily="50" charset="0"/>
            </a:endParaRPr>
          </a:p>
          <a:p>
            <a:pPr lvl="0" algn="ctr">
              <a:defRPr/>
            </a:pPr>
            <a:endParaRPr lang="en-US" sz="2000" i="1" dirty="0">
              <a:solidFill>
                <a:srgbClr val="FF0000"/>
              </a:solidFill>
              <a:latin typeface="Museo Sans Rounded 500" panose="02000000000000000000" pitchFamily="50" charset="0"/>
            </a:endParaRPr>
          </a:p>
          <a:p>
            <a:pPr lvl="0">
              <a:defRPr/>
            </a:pPr>
            <a:endParaRPr lang="en-US" sz="2000" b="1" i="1" dirty="0">
              <a:solidFill>
                <a:srgbClr val="EC008C"/>
              </a:solidFill>
              <a:latin typeface="Museo Sans Rounded 500" panose="02000000000000000000" pitchFamily="50" charset="0"/>
            </a:endParaRPr>
          </a:p>
          <a:p>
            <a:pPr lvl="0">
              <a:defRPr/>
            </a:pPr>
            <a:r>
              <a:rPr lang="en-US" sz="2000" b="1" i="1" dirty="0">
                <a:solidFill>
                  <a:srgbClr val="EC008C"/>
                </a:solidFill>
                <a:latin typeface="Museo Sans Rounded 500" panose="02000000000000000000" pitchFamily="50" charset="0"/>
              </a:rPr>
              <a:t>Weerstand:</a:t>
            </a:r>
          </a:p>
          <a:p>
            <a:pPr lvl="0">
              <a:defRPr/>
            </a:pPr>
            <a:r>
              <a:rPr lang="en-US" sz="2000" i="1" dirty="0">
                <a:solidFill>
                  <a:srgbClr val="EC008C"/>
                </a:solidFill>
                <a:latin typeface="Museo Sans Rounded 500" panose="02000000000000000000" pitchFamily="50" charset="0"/>
              </a:rPr>
              <a:t>      Ontstaat wanneer je je niet </a:t>
            </a:r>
            <a:r>
              <a:rPr lang="en-US" sz="2000" i="1" dirty="0" err="1">
                <a:solidFill>
                  <a:srgbClr val="EC008C"/>
                </a:solidFill>
                <a:latin typeface="Museo Sans Rounded 500" panose="02000000000000000000" pitchFamily="50" charset="0"/>
              </a:rPr>
              <a:t>gezien</a:t>
            </a:r>
            <a:r>
              <a:rPr lang="en-US" sz="2000" i="1" dirty="0">
                <a:solidFill>
                  <a:srgbClr val="EC008C"/>
                </a:solidFill>
                <a:latin typeface="Museo Sans Rounded 500" panose="02000000000000000000" pitchFamily="50" charset="0"/>
              </a:rPr>
              <a:t> </a:t>
            </a:r>
            <a:r>
              <a:rPr lang="en-US" sz="2000" i="1" dirty="0" err="1">
                <a:solidFill>
                  <a:srgbClr val="EC008C"/>
                </a:solidFill>
                <a:latin typeface="Museo Sans Rounded 500" panose="02000000000000000000" pitchFamily="50" charset="0"/>
              </a:rPr>
              <a:t>en</a:t>
            </a:r>
            <a:r>
              <a:rPr lang="en-US" sz="2000" i="1" dirty="0">
                <a:solidFill>
                  <a:srgbClr val="EC008C"/>
                </a:solidFill>
                <a:latin typeface="Museo Sans Rounded 500" panose="02000000000000000000" pitchFamily="50" charset="0"/>
              </a:rPr>
              <a:t>/of</a:t>
            </a:r>
          </a:p>
          <a:p>
            <a:pPr lvl="0">
              <a:defRPr/>
            </a:pPr>
            <a:r>
              <a:rPr lang="en-US" sz="2000" i="1" dirty="0">
                <a:solidFill>
                  <a:srgbClr val="EC008C"/>
                </a:solidFill>
                <a:latin typeface="Museo Sans Rounded 500" panose="02000000000000000000" pitchFamily="50" charset="0"/>
              </a:rPr>
              <a:t>      gehoord voelt (=kern).</a:t>
            </a:r>
          </a:p>
          <a:p>
            <a:pPr lvl="0">
              <a:defRPr/>
            </a:pPr>
            <a:r>
              <a:rPr lang="en-US" sz="2000" i="1" dirty="0">
                <a:solidFill>
                  <a:srgbClr val="EC008C"/>
                </a:solidFill>
                <a:latin typeface="Museo Sans Rounded 500" panose="02000000000000000000" pitchFamily="50" charset="0"/>
              </a:rPr>
              <a:t>     </a:t>
            </a:r>
          </a:p>
          <a:p>
            <a:pPr lvl="0">
              <a:defRPr/>
            </a:pPr>
            <a:r>
              <a:rPr lang="en-US" sz="2000" i="1" dirty="0">
                <a:solidFill>
                  <a:srgbClr val="EC008C"/>
                </a:solidFill>
                <a:latin typeface="Museo Sans Rounded 500" panose="02000000000000000000" pitchFamily="50" charset="0"/>
              </a:rPr>
              <a:t>      </a:t>
            </a:r>
            <a:r>
              <a:rPr lang="en-US" sz="2000" i="1" dirty="0" err="1">
                <a:solidFill>
                  <a:srgbClr val="EC008C"/>
                </a:solidFill>
                <a:latin typeface="Museo Sans Rounded 500" panose="02000000000000000000" pitchFamily="50" charset="0"/>
              </a:rPr>
              <a:t>Uit</a:t>
            </a:r>
            <a:r>
              <a:rPr lang="en-US" sz="2000" i="1" dirty="0">
                <a:solidFill>
                  <a:srgbClr val="EC008C"/>
                </a:solidFill>
                <a:latin typeface="Museo Sans Rounded 500" panose="02000000000000000000" pitchFamily="50" charset="0"/>
              </a:rPr>
              <a:t> zich in woorden, gedrag of emoties.</a:t>
            </a:r>
          </a:p>
        </p:txBody>
      </p:sp>
      <p:pic>
        <p:nvPicPr>
          <p:cNvPr id="6" name="Picture 38" descr="Icon&#10;&#10;Description automatically generated">
            <a:extLst>
              <a:ext uri="{FF2B5EF4-FFF2-40B4-BE49-F238E27FC236}">
                <a16:creationId xmlns:a16="http://schemas.microsoft.com/office/drawing/2014/main" id="{B20279B6-DC5E-1341-88AA-62DDED2FC5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955" y="4985794"/>
            <a:ext cx="281348" cy="268213"/>
          </a:xfrm>
          <a:prstGeom prst="rect">
            <a:avLst/>
          </a:prstGeom>
        </p:spPr>
      </p:pic>
      <p:pic>
        <p:nvPicPr>
          <p:cNvPr id="7" name="Picture 38" descr="Icon&#10;&#10;Description automatically generated">
            <a:extLst>
              <a:ext uri="{FF2B5EF4-FFF2-40B4-BE49-F238E27FC236}">
                <a16:creationId xmlns:a16="http://schemas.microsoft.com/office/drawing/2014/main" id="{CC01E076-0D65-A261-8EF3-786C962EC3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955" y="5851199"/>
            <a:ext cx="281348" cy="268213"/>
          </a:xfrm>
          <a:prstGeom prst="rect">
            <a:avLst/>
          </a:prstGeom>
        </p:spPr>
      </p:pic>
      <p:pic>
        <p:nvPicPr>
          <p:cNvPr id="8" name="Picture 38" descr="Icon&#10;&#10;Description automatically generated">
            <a:extLst>
              <a:ext uri="{FF2B5EF4-FFF2-40B4-BE49-F238E27FC236}">
                <a16:creationId xmlns:a16="http://schemas.microsoft.com/office/drawing/2014/main" id="{80A42A53-7723-A70F-4AFA-996A7C42EF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6925" y="5804452"/>
            <a:ext cx="281348" cy="268213"/>
          </a:xfrm>
          <a:prstGeom prst="rect">
            <a:avLst/>
          </a:prstGeom>
        </p:spPr>
      </p:pic>
      <p:pic>
        <p:nvPicPr>
          <p:cNvPr id="10" name="Picture 38" descr="Icon&#10;&#10;Description automatically generated">
            <a:extLst>
              <a:ext uri="{FF2B5EF4-FFF2-40B4-BE49-F238E27FC236}">
                <a16:creationId xmlns:a16="http://schemas.microsoft.com/office/drawing/2014/main" id="{FCD1A611-FAA9-1EB9-F890-595DEE2520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6925" y="5331175"/>
            <a:ext cx="281348" cy="268213"/>
          </a:xfrm>
          <a:prstGeom prst="rect">
            <a:avLst/>
          </a:prstGeom>
        </p:spPr>
      </p:pic>
      <p:pic>
        <p:nvPicPr>
          <p:cNvPr id="11" name="Picture 38" descr="Icon&#10;&#10;Description automatically generated">
            <a:extLst>
              <a:ext uri="{FF2B5EF4-FFF2-40B4-BE49-F238E27FC236}">
                <a16:creationId xmlns:a16="http://schemas.microsoft.com/office/drawing/2014/main" id="{4221CEEB-F137-8A7F-0CE7-C44CD2B30B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6925" y="4857897"/>
            <a:ext cx="281348" cy="268213"/>
          </a:xfrm>
          <a:prstGeom prst="rect">
            <a:avLst/>
          </a:prstGeom>
        </p:spPr>
      </p:pic>
      <p:pic>
        <p:nvPicPr>
          <p:cNvPr id="12" name="Picture 38" descr="Icon&#10;&#10;Description automatically generated">
            <a:extLst>
              <a:ext uri="{FF2B5EF4-FFF2-40B4-BE49-F238E27FC236}">
                <a16:creationId xmlns:a16="http://schemas.microsoft.com/office/drawing/2014/main" id="{C33E35BC-3011-733E-6ADF-086A311495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6925" y="4384619"/>
            <a:ext cx="281348" cy="268213"/>
          </a:xfrm>
          <a:prstGeom prst="rect">
            <a:avLst/>
          </a:prstGeom>
        </p:spPr>
      </p:pic>
      <p:pic>
        <p:nvPicPr>
          <p:cNvPr id="13" name="Picture 38" descr="Icon&#10;&#10;Description automatically generated">
            <a:extLst>
              <a:ext uri="{FF2B5EF4-FFF2-40B4-BE49-F238E27FC236}">
                <a16:creationId xmlns:a16="http://schemas.microsoft.com/office/drawing/2014/main" id="{73C13C0C-FDE3-052E-94AE-8243DD8D62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6925" y="3911341"/>
            <a:ext cx="281348" cy="268213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D61C9FDB-B4F8-4C47-AD95-4EDB2C70D0B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1693" y="1832020"/>
            <a:ext cx="2807607" cy="2686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1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46D28C4-A6BA-42F4-A581-8A86B2AAD72B}"/>
              </a:ext>
            </a:extLst>
          </p:cNvPr>
          <p:cNvSpPr txBox="1"/>
          <p:nvPr/>
        </p:nvSpPr>
        <p:spPr>
          <a:xfrm>
            <a:off x="873075" y="3301779"/>
            <a:ext cx="482336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Museo Sans Rounded 500" panose="02000000000000000000" pitchFamily="50" charset="0"/>
              </a:rPr>
              <a:t>Het introduceren van 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Museo Sans Rounded 500" panose="02000000000000000000" pitchFamily="50" charset="0"/>
              </a:rPr>
              <a:t>een nieuwe regel</a:t>
            </a:r>
          </a:p>
          <a:p>
            <a:pPr algn="ctr"/>
            <a:endParaRPr lang="en-US" sz="2800" dirty="0">
              <a:solidFill>
                <a:schemeClr val="bg1"/>
              </a:solidFill>
              <a:latin typeface="Museo Sans Rounded 500" panose="02000000000000000000" pitchFamily="50" charset="0"/>
            </a:endParaRPr>
          </a:p>
          <a:p>
            <a:pPr algn="ctr"/>
            <a:endParaRPr lang="en-NL" sz="2800" dirty="0">
              <a:solidFill>
                <a:srgbClr val="007586"/>
              </a:solidFill>
              <a:latin typeface="Museo Sans Rounded 500" panose="02000000000000000000" pitchFamily="50" charset="0"/>
            </a:endParaRPr>
          </a:p>
          <a:p>
            <a:pPr algn="ctr"/>
            <a:endParaRPr lang="en-US" sz="2800" dirty="0">
              <a:latin typeface="Museo Sans Rounded 500" panose="02000000000000000000" pitchFamily="50" charset="0"/>
            </a:endParaRPr>
          </a:p>
          <a:p>
            <a:pPr algn="ctr"/>
            <a:endParaRPr lang="en-US" sz="2000" dirty="0">
              <a:solidFill>
                <a:schemeClr val="bg1"/>
              </a:solidFill>
              <a:latin typeface="Museo Sans Rounded 500" panose="02000000000000000000" pitchFamily="50" charset="0"/>
            </a:endParaRP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5E1CE3C0-0408-2A45-BE9C-FC62C31BE564}"/>
              </a:ext>
            </a:extLst>
          </p:cNvPr>
          <p:cNvSpPr txBox="1"/>
          <p:nvPr/>
        </p:nvSpPr>
        <p:spPr>
          <a:xfrm>
            <a:off x="6627044" y="5671658"/>
            <a:ext cx="50904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000" b="1" dirty="0">
                <a:solidFill>
                  <a:srgbClr val="A6CE39"/>
                </a:solidFill>
              </a:rPr>
              <a:t>Wat dacht en voelde jij op dat moment?</a:t>
            </a:r>
          </a:p>
        </p:txBody>
      </p:sp>
      <p:pic>
        <p:nvPicPr>
          <p:cNvPr id="6" name="Afbeelding 5" descr="Afbeelding met Mobiele telefoon, Draagbaar communicatietoestel, gadget, Communicatieapparaat&#10;&#10;Door AI gegenereerde inhoud is mogelijk onjuist.">
            <a:extLst>
              <a:ext uri="{FF2B5EF4-FFF2-40B4-BE49-F238E27FC236}">
                <a16:creationId xmlns:a16="http://schemas.microsoft.com/office/drawing/2014/main" id="{EA63DE10-A61B-17E0-242E-5839F1805B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1484" y="1071506"/>
            <a:ext cx="3469064" cy="4336330"/>
          </a:xfrm>
          <a:prstGeom prst="rect">
            <a:avLst/>
          </a:prstGeom>
        </p:spPr>
      </p:pic>
      <p:sp>
        <p:nvSpPr>
          <p:cNvPr id="5" name="TextBox 3">
            <a:extLst>
              <a:ext uri="{FF2B5EF4-FFF2-40B4-BE49-F238E27FC236}">
                <a16:creationId xmlns:a16="http://schemas.microsoft.com/office/drawing/2014/main" id="{D2AFB338-B3A9-B30A-A931-E9EEC2F31501}"/>
              </a:ext>
            </a:extLst>
          </p:cNvPr>
          <p:cNvSpPr txBox="1"/>
          <p:nvPr/>
        </p:nvSpPr>
        <p:spPr>
          <a:xfrm>
            <a:off x="785913" y="1001676"/>
            <a:ext cx="45957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4000" b="1" dirty="0">
              <a:latin typeface="Museo Sans Rounded 700" panose="02000000000000000000" pitchFamily="50" charset="0"/>
            </a:endParaRPr>
          </a:p>
          <a:p>
            <a:pPr algn="ctr"/>
            <a:r>
              <a:rPr lang="en-US" sz="4000" b="1" dirty="0">
                <a:latin typeface="Museo Sans Rounded 700" panose="02000000000000000000" pitchFamily="50" charset="0"/>
              </a:rPr>
              <a:t>Verborgen oefening</a:t>
            </a:r>
          </a:p>
        </p:txBody>
      </p:sp>
    </p:spTree>
    <p:extLst>
      <p:ext uri="{BB962C8B-B14F-4D97-AF65-F5344CB8AC3E}">
        <p14:creationId xmlns:p14="http://schemas.microsoft.com/office/powerpoint/2010/main" val="4879567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2AF2993-D946-45E7-8652-C8B8B400D7C1}"/>
              </a:ext>
            </a:extLst>
          </p:cNvPr>
          <p:cNvSpPr txBox="1"/>
          <p:nvPr/>
        </p:nvSpPr>
        <p:spPr>
          <a:xfrm>
            <a:off x="542014" y="1805422"/>
            <a:ext cx="1110797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useo Sans Rounded 700" panose="02000000000000000000" pitchFamily="50" charset="0"/>
                <a:ea typeface="+mn-ea"/>
                <a:cs typeface="+mn-cs"/>
              </a:rPr>
              <a:t>Er werd </a:t>
            </a:r>
            <a:r>
              <a:rPr lang="nl-NL" sz="2800" b="1" dirty="0">
                <a:solidFill>
                  <a:prstClr val="white"/>
                </a:solidFill>
                <a:latin typeface="Museo Sans Rounded 700" panose="02000000000000000000" pitchFamily="50" charset="0"/>
              </a:rPr>
              <a:t>é</a:t>
            </a:r>
            <a:r>
              <a:rPr kumimoji="0" lang="nl-NL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useo Sans Rounded 700" panose="02000000000000000000" pitchFamily="50" charset="0"/>
                <a:ea typeface="+mn-ea"/>
                <a:cs typeface="+mn-cs"/>
              </a:rPr>
              <a:t>én vraag gesteld.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2800" b="1" dirty="0">
                <a:solidFill>
                  <a:prstClr val="white"/>
                </a:solidFill>
                <a:latin typeface="Museo Sans Rounded 700" panose="02000000000000000000" pitchFamily="50" charset="0"/>
              </a:rPr>
              <a:t>Jullie voelden weerstand, maar ieder op zijn eigen manier!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sz="2800" b="1" dirty="0">
              <a:solidFill>
                <a:srgbClr val="EC008C"/>
              </a:solidFill>
              <a:latin typeface="Museo Sans Rounded 700" panose="02000000000000000000" pitchFamily="50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2800" b="1" dirty="0">
                <a:solidFill>
                  <a:srgbClr val="EC008C"/>
                </a:solidFill>
                <a:latin typeface="Museo Sans Rounded 700" panose="02000000000000000000" pitchFamily="50" charset="0"/>
              </a:rPr>
              <a:t>Iedereen reageert dus verschillend</a:t>
            </a:r>
            <a:r>
              <a:rPr kumimoji="0" lang="nl-NL" sz="2800" b="1" i="0" u="none" strike="noStrike" kern="1200" cap="none" spc="0" normalizeH="0" baseline="0" noProof="0" dirty="0">
                <a:ln>
                  <a:noFill/>
                </a:ln>
                <a:solidFill>
                  <a:srgbClr val="EC008C"/>
                </a:solidFill>
                <a:effectLst/>
                <a:uLnTx/>
                <a:uFillTx/>
                <a:latin typeface="Museo Sans Rounded 700" panose="02000000000000000000" pitchFamily="50" charset="0"/>
                <a:ea typeface="+mn-ea"/>
                <a:cs typeface="+mn-cs"/>
              </a:rPr>
              <a:t>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2800" b="1" dirty="0">
                <a:solidFill>
                  <a:srgbClr val="EC008C"/>
                </a:solidFill>
                <a:latin typeface="Museo Sans Rounded 700" panose="02000000000000000000" pitchFamily="50" charset="0"/>
              </a:rPr>
              <a:t>Geen goed of fout.</a:t>
            </a:r>
            <a:endParaRPr kumimoji="0" lang="nl-NL" sz="2800" b="1" i="0" u="none" strike="noStrike" kern="1200" cap="none" spc="0" normalizeH="0" baseline="0" noProof="0" dirty="0">
              <a:ln>
                <a:noFill/>
              </a:ln>
              <a:solidFill>
                <a:srgbClr val="EC008C"/>
              </a:solidFill>
              <a:effectLst/>
              <a:uLnTx/>
              <a:uFillTx/>
              <a:latin typeface="Museo Sans Rounded 700" panose="02000000000000000000" pitchFamily="50" charset="0"/>
              <a:ea typeface="+mn-ea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800" b="1" i="0" u="none" strike="noStrike" kern="1200" cap="none" spc="0" normalizeH="0" baseline="0" noProof="0" dirty="0">
                <a:ln>
                  <a:noFill/>
                </a:ln>
                <a:solidFill>
                  <a:srgbClr val="EC008C"/>
                </a:solidFill>
                <a:effectLst/>
                <a:uLnTx/>
                <a:uFillTx/>
                <a:latin typeface="Museo Sans Rounded 700" panose="02000000000000000000" pitchFamily="50" charset="0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useo Sans Rounded 700" panose="02000000000000000000" pitchFamily="50" charset="0"/>
                <a:ea typeface="+mn-ea"/>
                <a:cs typeface="+mn-cs"/>
              </a:rPr>
              <a:t>Dit </a:t>
            </a:r>
            <a:r>
              <a:rPr lang="nl-NL" sz="2800" i="1" dirty="0">
                <a:solidFill>
                  <a:prstClr val="white"/>
                </a:solidFill>
                <a:latin typeface="Museo Sans Rounded 700" panose="02000000000000000000" pitchFamily="50" charset="0"/>
              </a:rPr>
              <a:t>heeft te maken met wie jij bent, welke ervaringen je hebt opgedaan in je leven, je opvoeding en nog veel meer!</a:t>
            </a:r>
            <a:r>
              <a:rPr kumimoji="0" lang="nl-NL" sz="2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useo Sans Rounded 700" panose="02000000000000000000" pitchFamily="50" charset="0"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918194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2AF2993-D946-45E7-8652-C8B8B400D7C1}"/>
              </a:ext>
            </a:extLst>
          </p:cNvPr>
          <p:cNvSpPr txBox="1"/>
          <p:nvPr/>
        </p:nvSpPr>
        <p:spPr>
          <a:xfrm>
            <a:off x="529471" y="1566852"/>
            <a:ext cx="1113305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solidFill>
                  <a:schemeClr val="bg1"/>
                </a:solidFill>
                <a:latin typeface="Museo Sans Rounded 700" panose="02000000000000000000" pitchFamily="50" charset="0"/>
              </a:rPr>
              <a:t>In ons werk hebben wij ook te maken met </a:t>
            </a:r>
            <a:br>
              <a:rPr lang="nl-NL" sz="2800" dirty="0">
                <a:solidFill>
                  <a:schemeClr val="bg1"/>
                </a:solidFill>
                <a:latin typeface="Museo Sans Rounded 700" panose="02000000000000000000" pitchFamily="50" charset="0"/>
              </a:rPr>
            </a:br>
            <a:r>
              <a:rPr lang="nl-NL" sz="2800" dirty="0">
                <a:solidFill>
                  <a:schemeClr val="bg1"/>
                </a:solidFill>
                <a:latin typeface="Museo Sans Rounded 700" panose="02000000000000000000" pitchFamily="50" charset="0"/>
              </a:rPr>
              <a:t>veranderingen die weerstand kunnen oproepen.</a:t>
            </a:r>
          </a:p>
          <a:p>
            <a:r>
              <a:rPr lang="nl-NL" sz="2800" dirty="0">
                <a:solidFill>
                  <a:schemeClr val="bg1"/>
                </a:solidFill>
                <a:latin typeface="Museo Sans Rounded 700" panose="02000000000000000000" pitchFamily="50" charset="0"/>
              </a:rPr>
              <a:t> </a:t>
            </a:r>
          </a:p>
          <a:p>
            <a:r>
              <a:rPr lang="nl-NL" sz="2800" dirty="0">
                <a:solidFill>
                  <a:srgbClr val="EC008C"/>
                </a:solidFill>
                <a:latin typeface="Museo Sans Rounded 700" panose="02000000000000000000" pitchFamily="50" charset="0"/>
              </a:rPr>
              <a:t>Nieuw beleid of visie.</a:t>
            </a:r>
          </a:p>
          <a:p>
            <a:r>
              <a:rPr lang="nl-NL" sz="2800" dirty="0">
                <a:solidFill>
                  <a:srgbClr val="EC008C"/>
                </a:solidFill>
                <a:latin typeface="Museo Sans Rounded 700" panose="02000000000000000000" pitchFamily="50" charset="0"/>
              </a:rPr>
              <a:t>Werken met een nieuwe methode.</a:t>
            </a:r>
          </a:p>
          <a:p>
            <a:endParaRPr lang="nl-NL" sz="2800" dirty="0">
              <a:solidFill>
                <a:schemeClr val="bg1"/>
              </a:solidFill>
              <a:latin typeface="Museo Sans Rounded 700" panose="02000000000000000000" pitchFamily="50" charset="0"/>
            </a:endParaRPr>
          </a:p>
          <a:p>
            <a:r>
              <a:rPr lang="nl-NL" sz="2800" dirty="0">
                <a:solidFill>
                  <a:schemeClr val="bg1"/>
                </a:solidFill>
                <a:latin typeface="Museo Sans Rounded 700" panose="02000000000000000000" pitchFamily="50" charset="0"/>
              </a:rPr>
              <a:t>Ook cliënten en naasten hebben hier mee te maken!</a:t>
            </a:r>
          </a:p>
          <a:p>
            <a:endParaRPr lang="nl-NL" sz="2800" dirty="0">
              <a:solidFill>
                <a:schemeClr val="bg1"/>
              </a:solidFill>
              <a:latin typeface="Museo Sans Rounded 700" panose="02000000000000000000" pitchFamily="50" charset="0"/>
            </a:endParaRPr>
          </a:p>
          <a:p>
            <a:r>
              <a:rPr lang="nl-NL" sz="2800" b="1" dirty="0">
                <a:solidFill>
                  <a:srgbClr val="EC008C"/>
                </a:solidFill>
                <a:latin typeface="Museo Sans Rounded 700" panose="02000000000000000000" pitchFamily="50" charset="0"/>
              </a:rPr>
              <a:t>We weten nu:</a:t>
            </a:r>
          </a:p>
          <a:p>
            <a:r>
              <a:rPr lang="nl-NL" sz="2800" dirty="0">
                <a:solidFill>
                  <a:srgbClr val="EC008C"/>
                </a:solidFill>
                <a:latin typeface="Museo Sans Rounded 700" panose="02000000000000000000" pitchFamily="50" charset="0"/>
              </a:rPr>
              <a:t>Iedereen reageert anders. Dit is oké!</a:t>
            </a:r>
          </a:p>
        </p:txBody>
      </p:sp>
    </p:spTree>
    <p:extLst>
      <p:ext uri="{BB962C8B-B14F-4D97-AF65-F5344CB8AC3E}">
        <p14:creationId xmlns:p14="http://schemas.microsoft.com/office/powerpoint/2010/main" val="25301162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A8956E8-E393-24A1-61B6-703D7A81A9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47556AE-B469-F33B-1B97-05FEF1565C73}"/>
              </a:ext>
            </a:extLst>
          </p:cNvPr>
          <p:cNvSpPr txBox="1"/>
          <p:nvPr/>
        </p:nvSpPr>
        <p:spPr>
          <a:xfrm>
            <a:off x="6511544" y="1209028"/>
            <a:ext cx="5446644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2400" dirty="0">
                <a:solidFill>
                  <a:prstClr val="white"/>
                </a:solidFill>
                <a:latin typeface="Museo Sans Rounded 500" panose="02000000000000000000" pitchFamily="50" charset="0"/>
              </a:rPr>
              <a:t>Verschillende vormen van weerstand:</a:t>
            </a:r>
          </a:p>
          <a:p>
            <a:pPr lvl="0">
              <a:defRPr/>
            </a:pPr>
            <a:endParaRPr lang="en-US" sz="2000" dirty="0">
              <a:solidFill>
                <a:prstClr val="white"/>
              </a:solidFill>
              <a:latin typeface="Museo Sans Rounded 500" panose="02000000000000000000" pitchFamily="50" charset="0"/>
            </a:endParaRPr>
          </a:p>
          <a:p>
            <a:pPr lvl="0">
              <a:defRPr/>
            </a:pPr>
            <a:r>
              <a:rPr lang="en-US" sz="2200" b="1" dirty="0">
                <a:solidFill>
                  <a:srgbClr val="A6CE39"/>
                </a:solidFill>
                <a:latin typeface="Museo Sans Rounded 500" panose="02000000000000000000" pitchFamily="50" charset="0"/>
              </a:rPr>
              <a:t>Duidelijk zichtbaar:</a:t>
            </a:r>
          </a:p>
          <a:p>
            <a:pPr lvl="0">
              <a:defRPr/>
            </a:pPr>
            <a:r>
              <a:rPr lang="en-US" sz="2200" i="1" dirty="0">
                <a:solidFill>
                  <a:prstClr val="white"/>
                </a:solidFill>
                <a:latin typeface="Museo Sans Rounded 500" panose="02000000000000000000" pitchFamily="50" charset="0"/>
              </a:rPr>
              <a:t>Schreeuwen, Vechten, discussie aangaan, fronsen, zuchten…..</a:t>
            </a:r>
          </a:p>
          <a:p>
            <a:pPr lvl="0">
              <a:defRPr/>
            </a:pPr>
            <a:endParaRPr lang="en-US" sz="2200" i="1" dirty="0">
              <a:solidFill>
                <a:prstClr val="white"/>
              </a:solidFill>
              <a:latin typeface="Museo Sans Rounded 500" panose="02000000000000000000" pitchFamily="50" charset="0"/>
            </a:endParaRPr>
          </a:p>
          <a:p>
            <a:pPr lvl="0">
              <a:defRPr/>
            </a:pPr>
            <a:r>
              <a:rPr lang="en-US" sz="2200" b="1" dirty="0">
                <a:solidFill>
                  <a:srgbClr val="A6CE39"/>
                </a:solidFill>
                <a:latin typeface="Museo Sans Rounded 500" panose="02000000000000000000" pitchFamily="50" charset="0"/>
              </a:rPr>
              <a:t>Minder duidelijk zichtbaar:</a:t>
            </a:r>
          </a:p>
          <a:p>
            <a:pPr lvl="0">
              <a:defRPr/>
            </a:pPr>
            <a:r>
              <a:rPr lang="en-US" sz="2200" i="1" dirty="0">
                <a:solidFill>
                  <a:prstClr val="white"/>
                </a:solidFill>
                <a:latin typeface="Museo Sans Rounded 500" panose="02000000000000000000" pitchFamily="50" charset="0"/>
              </a:rPr>
              <a:t>Niet reageren op wat de ander zegt, wegkijken, weglopen, ‘ja’ zeggen terwijl je ‘nee’ bedoelt.</a:t>
            </a:r>
          </a:p>
          <a:p>
            <a:pPr lvl="0">
              <a:defRPr/>
            </a:pPr>
            <a:endParaRPr lang="en-US" sz="2200" i="1" dirty="0">
              <a:solidFill>
                <a:prstClr val="white"/>
              </a:solidFill>
              <a:latin typeface="Museo Sans Rounded 500" panose="02000000000000000000" pitchFamily="50" charset="0"/>
            </a:endParaRPr>
          </a:p>
          <a:p>
            <a:pPr lvl="0">
              <a:defRPr/>
            </a:pPr>
            <a:r>
              <a:rPr lang="en-US" sz="2200" i="1" dirty="0">
                <a:solidFill>
                  <a:srgbClr val="A6CE39"/>
                </a:solidFill>
                <a:latin typeface="Museo Sans Rounded 500" panose="02000000000000000000" pitchFamily="50" charset="0"/>
              </a:rPr>
              <a:t>Herken je dit?</a:t>
            </a:r>
          </a:p>
          <a:p>
            <a:pPr lvl="0">
              <a:defRPr/>
            </a:pPr>
            <a:r>
              <a:rPr lang="en-US" sz="2200" i="1" dirty="0">
                <a:solidFill>
                  <a:srgbClr val="A6CE39"/>
                </a:solidFill>
                <a:latin typeface="Museo Sans Rounded 500" panose="02000000000000000000" pitchFamily="50" charset="0"/>
              </a:rPr>
              <a:t>Welke situatie?</a:t>
            </a:r>
          </a:p>
          <a:p>
            <a:pPr lvl="0">
              <a:defRPr/>
            </a:pPr>
            <a:r>
              <a:rPr lang="en-US" sz="2200" i="1" dirty="0">
                <a:solidFill>
                  <a:srgbClr val="A6CE39"/>
                </a:solidFill>
                <a:latin typeface="Museo Sans Rounded 500" panose="02000000000000000000" pitchFamily="50" charset="0"/>
              </a:rPr>
              <a:t>Welk gedrag zag je toen?</a:t>
            </a:r>
          </a:p>
          <a:p>
            <a:pPr lvl="0" algn="r">
              <a:defRPr/>
            </a:pPr>
            <a:endParaRPr lang="en-US" sz="2200" i="1" dirty="0">
              <a:solidFill>
                <a:prstClr val="white"/>
              </a:solidFill>
              <a:latin typeface="Museo Sans Rounded 500" panose="02000000000000000000" pitchFamily="50" charset="0"/>
            </a:endParaRPr>
          </a:p>
          <a:p>
            <a:pPr lvl="0">
              <a:defRPr/>
            </a:pPr>
            <a:endParaRPr lang="en-US" sz="2200" i="1" dirty="0">
              <a:solidFill>
                <a:prstClr val="white"/>
              </a:solidFill>
              <a:latin typeface="Museo Sans Rounded 500" panose="02000000000000000000" pitchFamily="50" charset="0"/>
            </a:endParaRPr>
          </a:p>
          <a:p>
            <a:pPr lvl="0">
              <a:defRPr/>
            </a:pPr>
            <a:r>
              <a:rPr lang="en-US" sz="2200" i="1" dirty="0">
                <a:solidFill>
                  <a:prstClr val="white"/>
                </a:solidFill>
                <a:latin typeface="Museo Sans Rounded 500" panose="02000000000000000000" pitchFamily="50" charset="0"/>
              </a:rPr>
              <a:t>     </a:t>
            </a:r>
            <a:endParaRPr kumimoji="0" lang="en-US" sz="24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useo Sans Rounded 500" panose="02000000000000000000" pitchFamily="50" charset="0"/>
              <a:ea typeface="+mn-ea"/>
              <a:cs typeface="+mn-cs"/>
            </a:endParaRP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2E2AE0A8-5F2D-6A4D-0C41-5F07C6ACAE8F}"/>
              </a:ext>
            </a:extLst>
          </p:cNvPr>
          <p:cNvSpPr txBox="1"/>
          <p:nvPr/>
        </p:nvSpPr>
        <p:spPr>
          <a:xfrm>
            <a:off x="788543" y="608863"/>
            <a:ext cx="4891913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2000" b="1" dirty="0">
                <a:solidFill>
                  <a:srgbClr val="EC008C"/>
                </a:solidFill>
                <a:latin typeface="Museo Sans Rounded 500" panose="02000000000000000000" pitchFamily="50" charset="0"/>
              </a:rPr>
              <a:t>Omgaan met weerstand </a:t>
            </a:r>
          </a:p>
          <a:p>
            <a:pPr lvl="0" algn="ctr">
              <a:defRPr/>
            </a:pPr>
            <a:r>
              <a:rPr lang="en-US" sz="2000" dirty="0">
                <a:solidFill>
                  <a:prstClr val="white"/>
                </a:solidFill>
                <a:latin typeface="Museo Sans Rounded 500" panose="02000000000000000000" pitchFamily="50" charset="0"/>
              </a:rPr>
              <a:t>We W</a:t>
            </a:r>
            <a:r>
              <a:rPr lang="en-US" sz="2000" dirty="0">
                <a:solidFill>
                  <a:srgbClr val="A6CE39"/>
                </a:solidFill>
                <a:latin typeface="Museo Sans Rounded 500" panose="02000000000000000000" pitchFamily="50" charset="0"/>
              </a:rPr>
              <a:t>De eerste stap: weerstand herkennen!</a:t>
            </a:r>
            <a:endParaRPr lang="en-US" sz="2000" i="1" dirty="0">
              <a:solidFill>
                <a:srgbClr val="A6CE39"/>
              </a:solidFill>
              <a:latin typeface="Museo Sans Rounded 500" panose="02000000000000000000" pitchFamily="50" charset="0"/>
            </a:endParaRPr>
          </a:p>
          <a:p>
            <a:pPr lvl="0" algn="ctr">
              <a:defRPr/>
            </a:pPr>
            <a:endParaRPr lang="en-US" sz="2000" i="1" dirty="0">
              <a:solidFill>
                <a:srgbClr val="A6CE39"/>
              </a:solidFill>
              <a:latin typeface="Museo Sans Rounded 500" panose="02000000000000000000" pitchFamily="50" charset="0"/>
            </a:endParaRPr>
          </a:p>
          <a:p>
            <a:pPr lvl="0" algn="ctr">
              <a:defRPr/>
            </a:pPr>
            <a:endParaRPr lang="en-US" sz="2000" i="1" dirty="0">
              <a:solidFill>
                <a:srgbClr val="A6CE39"/>
              </a:solidFill>
              <a:latin typeface="Museo Sans Rounded 500" panose="02000000000000000000" pitchFamily="50" charset="0"/>
            </a:endParaRPr>
          </a:p>
          <a:p>
            <a:pPr lvl="0" algn="ctr">
              <a:defRPr/>
            </a:pPr>
            <a:endParaRPr lang="en-US" sz="2000" i="1" dirty="0">
              <a:solidFill>
                <a:srgbClr val="FF0000"/>
              </a:solidFill>
              <a:latin typeface="Museo Sans Rounded 500" panose="02000000000000000000" pitchFamily="50" charset="0"/>
            </a:endParaRPr>
          </a:p>
          <a:p>
            <a:pPr lvl="0" algn="ctr">
              <a:defRPr/>
            </a:pPr>
            <a:endParaRPr lang="en-US" sz="2000" i="1" dirty="0">
              <a:solidFill>
                <a:srgbClr val="FF0000"/>
              </a:solidFill>
              <a:latin typeface="Museo Sans Rounded 500" panose="02000000000000000000" pitchFamily="50" charset="0"/>
            </a:endParaRPr>
          </a:p>
          <a:p>
            <a:pPr lvl="0" algn="ctr">
              <a:defRPr/>
            </a:pPr>
            <a:endParaRPr lang="en-US" sz="2000" i="1" dirty="0">
              <a:solidFill>
                <a:srgbClr val="FF0000"/>
              </a:solidFill>
              <a:latin typeface="Museo Sans Rounded 500" panose="02000000000000000000" pitchFamily="50" charset="0"/>
            </a:endParaRPr>
          </a:p>
          <a:p>
            <a:pPr lvl="0" algn="ctr">
              <a:defRPr/>
            </a:pPr>
            <a:endParaRPr lang="en-US" sz="2000" i="1" dirty="0">
              <a:solidFill>
                <a:srgbClr val="FF0000"/>
              </a:solidFill>
              <a:latin typeface="Museo Sans Rounded 500" panose="02000000000000000000" pitchFamily="50" charset="0"/>
            </a:endParaRPr>
          </a:p>
          <a:p>
            <a:pPr lvl="0">
              <a:defRPr/>
            </a:pPr>
            <a:endParaRPr lang="en-US" sz="2000" b="1" i="1" dirty="0">
              <a:solidFill>
                <a:srgbClr val="EC008C"/>
              </a:solidFill>
              <a:latin typeface="Museo Sans Rounded 500" panose="02000000000000000000" pitchFamily="50" charset="0"/>
            </a:endParaRPr>
          </a:p>
          <a:p>
            <a:pPr lvl="0">
              <a:defRPr/>
            </a:pPr>
            <a:endParaRPr lang="en-US" sz="2000" b="1" i="1" dirty="0">
              <a:solidFill>
                <a:srgbClr val="EC008C"/>
              </a:solidFill>
              <a:latin typeface="Museo Sans Rounded 500" panose="02000000000000000000" pitchFamily="50" charset="0"/>
            </a:endParaRPr>
          </a:p>
          <a:p>
            <a:pPr lvl="0">
              <a:defRPr/>
            </a:pPr>
            <a:endParaRPr lang="en-US" sz="2000" b="1" i="1" dirty="0">
              <a:solidFill>
                <a:srgbClr val="EC008C"/>
              </a:solidFill>
              <a:latin typeface="Museo Sans Rounded 500" panose="02000000000000000000" pitchFamily="50" charset="0"/>
            </a:endParaRPr>
          </a:p>
          <a:p>
            <a:pPr lvl="0">
              <a:defRPr/>
            </a:pPr>
            <a:endParaRPr lang="en-US" sz="2000" b="1" i="1" dirty="0">
              <a:solidFill>
                <a:srgbClr val="EC008C"/>
              </a:solidFill>
              <a:latin typeface="Museo Sans Rounded 500" panose="02000000000000000000" pitchFamily="50" charset="0"/>
            </a:endParaRPr>
          </a:p>
          <a:p>
            <a:pPr lvl="0">
              <a:defRPr/>
            </a:pPr>
            <a:endParaRPr lang="en-US" sz="2000" b="1" i="1" dirty="0">
              <a:solidFill>
                <a:srgbClr val="EC008C"/>
              </a:solidFill>
              <a:latin typeface="Museo Sans Rounded 500" panose="02000000000000000000" pitchFamily="50" charset="0"/>
            </a:endParaRPr>
          </a:p>
          <a:p>
            <a:pPr lvl="0">
              <a:defRPr/>
            </a:pPr>
            <a:endParaRPr lang="en-US" sz="2000" b="1" i="1" dirty="0">
              <a:solidFill>
                <a:srgbClr val="EC008C"/>
              </a:solidFill>
              <a:latin typeface="Museo Sans Rounded 500" panose="02000000000000000000" pitchFamily="50" charset="0"/>
            </a:endParaRPr>
          </a:p>
          <a:p>
            <a:pPr lvl="0">
              <a:defRPr/>
            </a:pPr>
            <a:r>
              <a:rPr lang="en-US" sz="2000" b="1" i="1" dirty="0">
                <a:solidFill>
                  <a:srgbClr val="EC008C"/>
                </a:solidFill>
                <a:latin typeface="Museo Sans Rounded 500" panose="02000000000000000000" pitchFamily="50" charset="0"/>
              </a:rPr>
              <a:t>De buitenste laag staat voor dat wat we zien of horen wanneer iemand weerstand toont.</a:t>
            </a:r>
            <a:endParaRPr lang="en-US" sz="2000" i="1" dirty="0">
              <a:solidFill>
                <a:srgbClr val="EC008C"/>
              </a:solidFill>
              <a:latin typeface="Museo Sans Rounded 500" panose="02000000000000000000" pitchFamily="50" charset="0"/>
            </a:endParaRPr>
          </a:p>
        </p:txBody>
      </p:sp>
      <p:pic>
        <p:nvPicPr>
          <p:cNvPr id="4" name="Afbeelding 3" descr="Afbeelding met tekst, cirkel, schermopname, Lettertype&#10;&#10;Door AI gegenereerde inhoud is mogelijk onjuist.">
            <a:extLst>
              <a:ext uri="{FF2B5EF4-FFF2-40B4-BE49-F238E27FC236}">
                <a16:creationId xmlns:a16="http://schemas.microsoft.com/office/drawing/2014/main" id="{818CEA0D-76E8-7F93-9633-7E2F3FD015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2747" y="1687386"/>
            <a:ext cx="3310025" cy="3167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20255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46D28C4-A6BA-42F4-A581-8A86B2AAD72B}"/>
              </a:ext>
            </a:extLst>
          </p:cNvPr>
          <p:cNvSpPr txBox="1"/>
          <p:nvPr/>
        </p:nvSpPr>
        <p:spPr>
          <a:xfrm>
            <a:off x="873075" y="3301779"/>
            <a:ext cx="482336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Museo Sans Rounded 500" panose="02000000000000000000" pitchFamily="50" charset="0"/>
              </a:rPr>
              <a:t>Omschrijf het gedrag</a:t>
            </a:r>
          </a:p>
          <a:p>
            <a:pPr algn="ctr"/>
            <a:endParaRPr lang="en-US" sz="2800" dirty="0">
              <a:solidFill>
                <a:schemeClr val="bg1"/>
              </a:solidFill>
              <a:latin typeface="Museo Sans Rounded 500" panose="02000000000000000000" pitchFamily="50" charset="0"/>
            </a:endParaRPr>
          </a:p>
          <a:p>
            <a:pPr algn="ctr"/>
            <a:endParaRPr lang="en-NL" sz="2800" dirty="0">
              <a:solidFill>
                <a:srgbClr val="007586"/>
              </a:solidFill>
              <a:latin typeface="Museo Sans Rounded 500" panose="02000000000000000000" pitchFamily="50" charset="0"/>
            </a:endParaRPr>
          </a:p>
          <a:p>
            <a:pPr algn="ctr"/>
            <a:endParaRPr lang="en-US" sz="2800" dirty="0">
              <a:latin typeface="Museo Sans Rounded 500" panose="02000000000000000000" pitchFamily="50" charset="0"/>
            </a:endParaRPr>
          </a:p>
          <a:p>
            <a:pPr algn="ctr"/>
            <a:endParaRPr lang="en-US" sz="2000" dirty="0">
              <a:solidFill>
                <a:schemeClr val="bg1"/>
              </a:solidFill>
              <a:latin typeface="Museo Sans Rounded 500" panose="02000000000000000000" pitchFamily="50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26EB376-6429-4632-A3D8-F6716353A84D}"/>
              </a:ext>
            </a:extLst>
          </p:cNvPr>
          <p:cNvSpPr txBox="1"/>
          <p:nvPr/>
        </p:nvSpPr>
        <p:spPr>
          <a:xfrm>
            <a:off x="986880" y="2204278"/>
            <a:ext cx="45957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4000" b="1" dirty="0">
              <a:latin typeface="Museo Sans Rounded 700" panose="02000000000000000000" pitchFamily="50" charset="0"/>
            </a:endParaRPr>
          </a:p>
          <a:p>
            <a:pPr algn="ctr"/>
            <a:r>
              <a:rPr lang="en-US" sz="4000" b="1" dirty="0">
                <a:latin typeface="Museo Sans Rounded 700" panose="02000000000000000000" pitchFamily="50" charset="0"/>
              </a:rPr>
              <a:t>Oefening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01A05FAD-D377-C369-B6B1-3BD462D9A43C}"/>
              </a:ext>
            </a:extLst>
          </p:cNvPr>
          <p:cNvSpPr txBox="1"/>
          <p:nvPr/>
        </p:nvSpPr>
        <p:spPr>
          <a:xfrm>
            <a:off x="6882749" y="1800520"/>
            <a:ext cx="4448269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800" b="1" dirty="0"/>
              <a:t>Film</a:t>
            </a:r>
          </a:p>
          <a:p>
            <a:pPr algn="ctr"/>
            <a:r>
              <a:rPr lang="nl-NL" sz="2800" dirty="0">
                <a:solidFill>
                  <a:srgbClr val="EC008C"/>
                </a:solidFill>
              </a:rPr>
              <a:t>‘Zelf douchen? Hoe dan?’</a:t>
            </a:r>
          </a:p>
          <a:p>
            <a:pPr algn="ctr"/>
            <a:endParaRPr lang="nl-NL" sz="2800" dirty="0">
              <a:solidFill>
                <a:srgbClr val="EC008C"/>
              </a:solidFill>
            </a:endParaRPr>
          </a:p>
          <a:p>
            <a:pPr algn="ctr"/>
            <a:endParaRPr lang="nl-NL" sz="2000" dirty="0">
              <a:solidFill>
                <a:srgbClr val="FF0000"/>
              </a:solidFill>
            </a:endParaRPr>
          </a:p>
        </p:txBody>
      </p:sp>
      <p:pic>
        <p:nvPicPr>
          <p:cNvPr id="5" name="Afbeelding 4" descr="Afbeelding met patroon, Rechthoek, plein, pixel&#10;&#10;Door AI gegenereerde inhoud is mogelijk onjuist.">
            <a:extLst>
              <a:ext uri="{FF2B5EF4-FFF2-40B4-BE49-F238E27FC236}">
                <a16:creationId xmlns:a16="http://schemas.microsoft.com/office/drawing/2014/main" id="{6E7F2DB1-AD56-1031-FA8B-5DE6917FEC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7932" y="3618782"/>
            <a:ext cx="2438400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90240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4556C5817B2AD4696BCBA3C7D935C17" ma:contentTypeVersion="20" ma:contentTypeDescription="Create a new document." ma:contentTypeScope="" ma:versionID="a1eb95adf73d82e0bab8bd2b04bc1536">
  <xsd:schema xmlns:xsd="http://www.w3.org/2001/XMLSchema" xmlns:xs="http://www.w3.org/2001/XMLSchema" xmlns:p="http://schemas.microsoft.com/office/2006/metadata/properties" xmlns:ns2="d619ce76-03da-43f3-99f6-87532a4faf3b" xmlns:ns3="11dfd76c-2974-4928-9d84-3b36bfc8169b" targetNamespace="http://schemas.microsoft.com/office/2006/metadata/properties" ma:root="true" ma:fieldsID="a848205428986bb47c1c5b36fee12fc0" ns2:_="" ns3:_="">
    <xsd:import namespace="d619ce76-03da-43f3-99f6-87532a4faf3b"/>
    <xsd:import namespace="11dfd76c-2974-4928-9d84-3b36bfc8169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19ce76-03da-43f3-99f6-87532a4faf3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  <xsd:element name="TaxCatchAll" ma:index="25" nillable="true" ma:displayName="Taxonomy Catch All Column" ma:hidden="true" ma:list="{03d002fe-5306-453d-bb8c-4d2dab93d2fa}" ma:internalName="TaxCatchAll" ma:showField="CatchAllData" ma:web="d619ce76-03da-43f3-99f6-87532a4faf3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dfd76c-2974-4928-9d84-3b36bfc8169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5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6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6453d812-1761-4f28-9036-3f48876da67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619ce76-03da-43f3-99f6-87532a4faf3b" xsi:nil="true"/>
    <lcf76f155ced4ddcb4097134ff3c332f xmlns="11dfd76c-2974-4928-9d84-3b36bfc8169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731DE27-245E-408C-80E3-791E78CB776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619ce76-03da-43f3-99f6-87532a4faf3b"/>
    <ds:schemaRef ds:uri="11dfd76c-2974-4928-9d84-3b36bfc8169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E1AA0D2-533D-4EF2-A4C1-01918F0D8BB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0D63F2F-2B37-40B0-A902-9193CEBE5D45}">
  <ds:schemaRefs>
    <ds:schemaRef ds:uri="http://schemas.openxmlformats.org/package/2006/metadata/core-properties"/>
    <ds:schemaRef ds:uri="4c7d3b31-73fe-4b54-952d-16d1e09739e8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  <ds:schemaRef ds:uri="http://schemas.microsoft.com/office/infopath/2007/PartnerControls"/>
    <ds:schemaRef ds:uri="http://purl.org/dc/terms/"/>
    <ds:schemaRef ds:uri="http://schemas.microsoft.com/office/2006/documentManagement/types"/>
    <ds:schemaRef ds:uri="d619ce76-03da-43f3-99f6-87532a4faf3b"/>
    <ds:schemaRef ds:uri="11dfd76c-2974-4928-9d84-3b36bfc8169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2915</TotalTime>
  <Words>1162</Words>
  <Application>Microsoft Macintosh PowerPoint</Application>
  <PresentationFormat>Breedbeeld</PresentationFormat>
  <Paragraphs>288</Paragraphs>
  <Slides>22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22</vt:i4>
      </vt:variant>
    </vt:vector>
  </HeadingPairs>
  <TitlesOfParts>
    <vt:vector size="28" baseType="lpstr">
      <vt:lpstr>Arial</vt:lpstr>
      <vt:lpstr>Calibri</vt:lpstr>
      <vt:lpstr>Calibri Light</vt:lpstr>
      <vt:lpstr>Museo Sans Rounded 500</vt:lpstr>
      <vt:lpstr>Museo Sans Rounded 700</vt:lpstr>
      <vt:lpstr>Office Theme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Gideon Bontenbal</dc:creator>
  <cp:lastModifiedBy>Microsoft Office User</cp:lastModifiedBy>
  <cp:revision>99</cp:revision>
  <dcterms:created xsi:type="dcterms:W3CDTF">2022-03-05T15:11:57Z</dcterms:created>
  <dcterms:modified xsi:type="dcterms:W3CDTF">2026-05-06T06:44:59Z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0x010100A4556C5817B2AD4696BCBA3C7D935C17</vt:lpwstr>
  </property>
  <property fmtid="{D5CDD505-2E9C-101B-9397-08002B2CF9AE}" pid="3" name="MediaServiceImageTags">
    <vt:lpwstr/>
  </property>
</Properties>
</file>