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324" r:id="rId8"/>
    <p:sldId id="326" r:id="rId9"/>
    <p:sldId id="401" r:id="rId10"/>
    <p:sldId id="406" r:id="rId11"/>
    <p:sldId id="310" r:id="rId12"/>
    <p:sldId id="384" r:id="rId13"/>
    <p:sldId id="412" r:id="rId14"/>
    <p:sldId id="386" r:id="rId15"/>
    <p:sldId id="413" r:id="rId16"/>
    <p:sldId id="414" r:id="rId17"/>
    <p:sldId id="415" r:id="rId18"/>
    <p:sldId id="274" r:id="rId19"/>
    <p:sldId id="290"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1C6E84B-B051-4AA5-AABC-38E68E22AAF5}">
          <p14:sldIdLst>
            <p14:sldId id="256"/>
            <p14:sldId id="259"/>
            <p14:sldId id="260"/>
            <p14:sldId id="324"/>
            <p14:sldId id="326"/>
            <p14:sldId id="401"/>
            <p14:sldId id="406"/>
            <p14:sldId id="310"/>
            <p14:sldId id="384"/>
            <p14:sldId id="412"/>
            <p14:sldId id="386"/>
            <p14:sldId id="413"/>
            <p14:sldId id="414"/>
            <p14:sldId id="415"/>
            <p14:sldId id="274"/>
            <p14:sldId id="2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99756-3832-5DE8-A95A-D51B80090B4D}" name="Annemarie Klaassen" initials="AK" userId="S::a.klaassen@vankleefinstituut.nl::1cd63408-8ad8-48f8-97b8-3b201b7407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6"/>
    <a:srgbClr val="EC008C"/>
    <a:srgbClr val="A6CE39"/>
    <a:srgbClr val="A32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27F9A-B8A8-4EC5-A526-97613705EBA2}" v="1" dt="2025-10-23T10:06:46.6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p:cViewPr varScale="1">
        <p:scale>
          <a:sx n="127" d="100"/>
          <a:sy n="127"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B828-0493-4568-89AC-443966D75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3D9032E9-49CC-462D-B115-36A6290EC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49AD8F9D-FD08-4EF3-8863-A99F7523A608}"/>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F33ACCB8-F97E-4197-B5A9-3F7BD35985F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9210D40-E895-4D67-A216-0FF2C0C50CEC}"/>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17931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BCB7-768B-4B10-98A5-5E8DBE7CDA0E}"/>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76FAE57A-B6DA-4780-9E4D-33D6FE09A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435C4186-6EDF-4BE0-965F-E19B632F6EBF}"/>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95F4F00F-AEA2-4CEA-98BA-E4B1A6C8C6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72A5B20-DA6B-4F4C-90B9-B0F8488198EE}"/>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13657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2B968-7B62-4646-B387-D94EB0FF92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97900C8F-DD42-4E8F-8341-963EF1659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3A585DC-4484-482D-B102-D0E71E6EB837}"/>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7ED99DF3-4A2F-4159-B16F-E03012D8965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E6D7043-1813-48ED-B2EE-E5453D3E6EC3}"/>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3259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DBD7-24C3-4D0D-B1B7-A00482C4DA44}"/>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DC17A82-9498-4921-BDCF-8692008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B37B1781-73D6-45EA-A55D-C185BB2EF4A7}"/>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0D4808A2-BA2D-4FF2-B33C-EFA8C266E01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6D0221F7-D3CC-4D83-8DC0-B35231C7EE3E}"/>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77285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771F-2D70-4EB8-96F0-8A7F50308B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C415709C-1752-466F-AF39-0FC7BB717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871D19-DCF2-487C-A821-A4281CF4004E}"/>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D20D8ED4-68E5-4FBF-A75C-745DB74E0E4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2E2695B-AE47-4857-924A-F86F1539382F}"/>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9003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B9B5-7E91-48C1-BE25-D4EC5E586E4E}"/>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F26BDA25-647D-4BA6-9310-F402489D2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15D67A17-C2EB-416B-979A-0FFA8341A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50F210CB-B4C9-403D-BAD8-45CEE9DE0681}"/>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6" name="Footer Placeholder 5">
            <a:extLst>
              <a:ext uri="{FF2B5EF4-FFF2-40B4-BE49-F238E27FC236}">
                <a16:creationId xmlns:a16="http://schemas.microsoft.com/office/drawing/2014/main" id="{61FD0E5E-01AE-4747-B7EE-B18F7210A39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555ABF0-850D-4AE9-A45B-FBF47763C5E9}"/>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33587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8D31-C987-4F58-820A-B06025B4C1F0}"/>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2382FD7F-1693-41BA-AD25-583C20575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FF1CE-FCBB-4CD4-9E33-6FECC4A61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02CD938A-2B3B-4357-906F-0E896EA96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427CD2-A4C6-4B35-918A-68B2208DC0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076FB013-9298-4659-898C-46E9717A6B6C}"/>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8" name="Footer Placeholder 7">
            <a:extLst>
              <a:ext uri="{FF2B5EF4-FFF2-40B4-BE49-F238E27FC236}">
                <a16:creationId xmlns:a16="http://schemas.microsoft.com/office/drawing/2014/main" id="{D3119B2D-91A0-4E55-9B03-9FD047C20068}"/>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CD872D63-8597-49BE-AFE3-98441255ACA8}"/>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29003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FFB-A57D-4691-9442-D2131E8CC688}"/>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AB3922A-9C2E-4A76-91F4-C46CE6F08B82}"/>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4" name="Footer Placeholder 3">
            <a:extLst>
              <a:ext uri="{FF2B5EF4-FFF2-40B4-BE49-F238E27FC236}">
                <a16:creationId xmlns:a16="http://schemas.microsoft.com/office/drawing/2014/main" id="{521D7F6C-F345-45F3-BB63-311EC71C2B4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B0F0604-6EAB-4EBA-8170-619E3D31D068}"/>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5311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89E5C-9A21-479F-826B-FA3DD91CA8CC}"/>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3" name="Footer Placeholder 2">
            <a:extLst>
              <a:ext uri="{FF2B5EF4-FFF2-40B4-BE49-F238E27FC236}">
                <a16:creationId xmlns:a16="http://schemas.microsoft.com/office/drawing/2014/main" id="{BAEB4058-1229-4CDC-8BFD-149E179C1E9A}"/>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BA5BCAFD-B996-45EE-AF59-41F53431C9D4}"/>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162488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7756-5734-4242-ADAA-169B3C86E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114DAF5A-A889-4776-88AF-29CB5390E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B53FC74E-D1DB-4C79-8284-0E4B49804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0C8-9E71-4BA4-8E6B-2C02289DF401}"/>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6" name="Footer Placeholder 5">
            <a:extLst>
              <a:ext uri="{FF2B5EF4-FFF2-40B4-BE49-F238E27FC236}">
                <a16:creationId xmlns:a16="http://schemas.microsoft.com/office/drawing/2014/main" id="{A01C7429-377D-4FB8-9D42-F63EB14AAB17}"/>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53CD76-E47F-47A3-B59E-1968253278EF}"/>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258317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885E-31DA-4C13-9B22-BB62ECC93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529395AB-7724-4960-8036-C882B25604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E173AC82-4993-4EB9-9878-B10A91CAB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DBE1E-D919-4ACF-8BF3-D23C9AEB5C8C}"/>
              </a:ext>
            </a:extLst>
          </p:cNvPr>
          <p:cNvSpPr>
            <a:spLocks noGrp="1"/>
          </p:cNvSpPr>
          <p:nvPr>
            <p:ph type="dt" sz="half" idx="10"/>
          </p:nvPr>
        </p:nvSpPr>
        <p:spPr/>
        <p:txBody>
          <a:bodyPr/>
          <a:lstStyle/>
          <a:p>
            <a:fld id="{39C536CB-6C46-4091-ACCB-DA4F34114F68}" type="datetimeFigureOut">
              <a:rPr lang="en-NL" smtClean="0"/>
              <a:t>4/21/26</a:t>
            </a:fld>
            <a:endParaRPr lang="en-NL"/>
          </a:p>
        </p:txBody>
      </p:sp>
      <p:sp>
        <p:nvSpPr>
          <p:cNvPr id="6" name="Footer Placeholder 5">
            <a:extLst>
              <a:ext uri="{FF2B5EF4-FFF2-40B4-BE49-F238E27FC236}">
                <a16:creationId xmlns:a16="http://schemas.microsoft.com/office/drawing/2014/main" id="{FEDEB165-8207-41CC-9BD7-71688473FA4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A80D59-9EEB-4AD3-AF54-BEB21B009807}"/>
              </a:ext>
            </a:extLst>
          </p:cNvPr>
          <p:cNvSpPr>
            <a:spLocks noGrp="1"/>
          </p:cNvSpPr>
          <p:nvPr>
            <p:ph type="sldNum" sz="quarter" idx="12"/>
          </p:nvPr>
        </p:nvSpPr>
        <p:spPr/>
        <p:txBody>
          <a:bodyPr/>
          <a:lstStyle/>
          <a:p>
            <a:fld id="{43A26476-8CAC-46FE-8F42-98D249BF27E9}" type="slidenum">
              <a:rPr lang="en-NL" smtClean="0"/>
              <a:t>‹nr.›</a:t>
            </a:fld>
            <a:endParaRPr lang="en-NL"/>
          </a:p>
        </p:txBody>
      </p:sp>
    </p:spTree>
    <p:extLst>
      <p:ext uri="{BB962C8B-B14F-4D97-AF65-F5344CB8AC3E}">
        <p14:creationId xmlns:p14="http://schemas.microsoft.com/office/powerpoint/2010/main" val="88203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F8A7A-6ADA-4729-A015-3DCCBC83B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CF8D3219-B7E9-49F9-AB05-575FDE322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873B3BC7-0FF9-41C9-9113-391A4374D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536CB-6C46-4091-ACCB-DA4F34114F68}" type="datetimeFigureOut">
              <a:rPr lang="en-NL" smtClean="0"/>
              <a:t>4/21/26</a:t>
            </a:fld>
            <a:endParaRPr lang="en-NL"/>
          </a:p>
        </p:txBody>
      </p:sp>
      <p:sp>
        <p:nvSpPr>
          <p:cNvPr id="5" name="Footer Placeholder 4">
            <a:extLst>
              <a:ext uri="{FF2B5EF4-FFF2-40B4-BE49-F238E27FC236}">
                <a16:creationId xmlns:a16="http://schemas.microsoft.com/office/drawing/2014/main" id="{37167DF0-8116-4A16-9853-AC3447159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FC689310-10FC-46EB-B469-14C7F46D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26476-8CAC-46FE-8F42-98D249BF27E9}" type="slidenum">
              <a:rPr lang="en-NL" smtClean="0"/>
              <a:t>‹nr.›</a:t>
            </a:fld>
            <a:endParaRPr lang="en-NL"/>
          </a:p>
        </p:txBody>
      </p:sp>
    </p:spTree>
    <p:extLst>
      <p:ext uri="{BB962C8B-B14F-4D97-AF65-F5344CB8AC3E}">
        <p14:creationId xmlns:p14="http://schemas.microsoft.com/office/powerpoint/2010/main" val="180160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484A1-32A2-439E-BA03-F70DCDDC2EE1}"/>
              </a:ext>
            </a:extLst>
          </p:cNvPr>
          <p:cNvSpPr txBox="1"/>
          <p:nvPr/>
        </p:nvSpPr>
        <p:spPr>
          <a:xfrm>
            <a:off x="170821" y="373664"/>
            <a:ext cx="11806813" cy="1995418"/>
          </a:xfrm>
          <a:prstGeom prst="rect">
            <a:avLst/>
          </a:prstGeom>
          <a:noFill/>
        </p:spPr>
        <p:txBody>
          <a:bodyPr wrap="square" rtlCol="0">
            <a:spAutoFit/>
          </a:bodyPr>
          <a:lstStyle/>
          <a:p>
            <a:pPr algn="ctr"/>
            <a:r>
              <a:rPr lang="en-US" sz="3200" b="1" dirty="0">
                <a:latin typeface="Museo Sans Rounded 700" panose="02000000000000000000" pitchFamily="50" charset="0"/>
              </a:rPr>
              <a:t>Mini workshop</a:t>
            </a:r>
          </a:p>
          <a:p>
            <a:pPr algn="ctr">
              <a:lnSpc>
                <a:spcPts val="5500"/>
              </a:lnSpc>
            </a:pPr>
            <a:r>
              <a:rPr lang="en-US" sz="5000" b="1" dirty="0" err="1">
                <a:solidFill>
                  <a:srgbClr val="A6CE39"/>
                </a:solidFill>
                <a:latin typeface="Museo Sans Rounded 700" panose="02000000000000000000" pitchFamily="50" charset="0"/>
              </a:rPr>
              <a:t>Samenwerken</a:t>
            </a:r>
            <a:r>
              <a:rPr lang="en-US" sz="5000" b="1" dirty="0">
                <a:solidFill>
                  <a:srgbClr val="A6CE39"/>
                </a:solidFill>
                <a:latin typeface="Museo Sans Rounded 700" panose="02000000000000000000" pitchFamily="50" charset="0"/>
              </a:rPr>
              <a:t> </a:t>
            </a:r>
            <a:br>
              <a:rPr lang="en-US" sz="5000" b="1" dirty="0">
                <a:solidFill>
                  <a:srgbClr val="A6CE39"/>
                </a:solidFill>
                <a:latin typeface="Museo Sans Rounded 700" panose="02000000000000000000" pitchFamily="50" charset="0"/>
              </a:rPr>
            </a:br>
            <a:r>
              <a:rPr lang="en-US" sz="5000" b="1" dirty="0">
                <a:solidFill>
                  <a:srgbClr val="A6CE39"/>
                </a:solidFill>
                <a:latin typeface="Museo Sans Rounded 700" panose="02000000000000000000" pitchFamily="50" charset="0"/>
              </a:rPr>
              <a:t>met </a:t>
            </a:r>
            <a:r>
              <a:rPr lang="en-US" sz="5000" b="1" dirty="0" err="1">
                <a:solidFill>
                  <a:srgbClr val="A6CE39"/>
                </a:solidFill>
                <a:latin typeface="Museo Sans Rounded 700" panose="02000000000000000000" pitchFamily="50" charset="0"/>
              </a:rPr>
              <a:t>cliënten</a:t>
            </a:r>
            <a:r>
              <a:rPr lang="en-US" sz="5000" b="1" dirty="0">
                <a:solidFill>
                  <a:srgbClr val="A6CE39"/>
                </a:solidFill>
                <a:latin typeface="Museo Sans Rounded 700" panose="02000000000000000000" pitchFamily="50" charset="0"/>
              </a:rPr>
              <a:t> en naasten</a:t>
            </a:r>
            <a:endParaRPr lang="en-NL" sz="5000" b="1" dirty="0">
              <a:solidFill>
                <a:srgbClr val="A6CE39"/>
              </a:solidFill>
              <a:latin typeface="Museo Sans Rounded 700" panose="02000000000000000000" pitchFamily="50" charset="0"/>
            </a:endParaRPr>
          </a:p>
        </p:txBody>
      </p:sp>
      <p:sp>
        <p:nvSpPr>
          <p:cNvPr id="2" name="Tekstvak 1">
            <a:extLst>
              <a:ext uri="{FF2B5EF4-FFF2-40B4-BE49-F238E27FC236}">
                <a16:creationId xmlns:a16="http://schemas.microsoft.com/office/drawing/2014/main" id="{72D83557-8CB1-4715-8D2B-22AA9A9AE57B}"/>
              </a:ext>
            </a:extLst>
          </p:cNvPr>
          <p:cNvSpPr txBox="1"/>
          <p:nvPr/>
        </p:nvSpPr>
        <p:spPr>
          <a:xfrm>
            <a:off x="214712" y="6125851"/>
            <a:ext cx="11719030" cy="338554"/>
          </a:xfrm>
          <a:prstGeom prst="rect">
            <a:avLst/>
          </a:prstGeom>
          <a:noFill/>
        </p:spPr>
        <p:txBody>
          <a:bodyPr wrap="square" rtlCol="0">
            <a:spAutoFit/>
          </a:bodyPr>
          <a:lstStyle/>
          <a:p>
            <a:pPr algn="ctr"/>
            <a:r>
              <a:rPr lang="nl-NL" sz="1600" b="1" dirty="0"/>
              <a:t>Doe het samen-leerpakket</a:t>
            </a:r>
            <a:r>
              <a:rPr lang="nl-NL" sz="1600" dirty="0"/>
              <a:t> </a:t>
            </a:r>
            <a:r>
              <a:rPr lang="nl-NL" sz="1600" dirty="0">
                <a:solidFill>
                  <a:srgbClr val="FF0000"/>
                </a:solidFill>
              </a:rPr>
              <a:t>Van goed gesprek naar passende zorg </a:t>
            </a:r>
          </a:p>
        </p:txBody>
      </p:sp>
      <p:pic>
        <p:nvPicPr>
          <p:cNvPr id="3" name="Afbeelding 2">
            <a:extLst>
              <a:ext uri="{FF2B5EF4-FFF2-40B4-BE49-F238E27FC236}">
                <a16:creationId xmlns:a16="http://schemas.microsoft.com/office/drawing/2014/main" id="{0931D159-00BF-A15B-A95E-FA95BCE20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994" y="2298743"/>
            <a:ext cx="5584466" cy="3756769"/>
          </a:xfrm>
          <a:prstGeom prst="rect">
            <a:avLst/>
          </a:prstGeom>
        </p:spPr>
      </p:pic>
    </p:spTree>
    <p:extLst>
      <p:ext uri="{BB962C8B-B14F-4D97-AF65-F5344CB8AC3E}">
        <p14:creationId xmlns:p14="http://schemas.microsoft.com/office/powerpoint/2010/main" val="26433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FFEF12-5FD3-3277-2519-76D0625E09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F2D6826-0D05-1EDA-A940-EAE026175AA6}"/>
              </a:ext>
            </a:extLst>
          </p:cNvPr>
          <p:cNvSpPr txBox="1"/>
          <p:nvPr/>
        </p:nvSpPr>
        <p:spPr>
          <a:xfrm>
            <a:off x="6705600" y="880921"/>
            <a:ext cx="5147632" cy="3046988"/>
          </a:xfrm>
          <a:prstGeom prst="rect">
            <a:avLst/>
          </a:prstGeom>
          <a:noFill/>
        </p:spPr>
        <p:txBody>
          <a:bodyPr wrap="square" rtlCol="0">
            <a:spAutoFit/>
          </a:bodyPr>
          <a:lstStyle/>
          <a:p>
            <a:pPr>
              <a:defRPr/>
            </a:pPr>
            <a:r>
              <a:rPr lang="nl-NL" sz="2400" b="1" dirty="0">
                <a:solidFill>
                  <a:schemeClr val="bg1"/>
                </a:solidFill>
                <a:latin typeface="Museo Sans Rounded 700" panose="02000000000000000000" pitchFamily="50" charset="0"/>
              </a:rPr>
              <a:t>Dus: </a:t>
            </a:r>
          </a:p>
          <a:p>
            <a:pPr>
              <a:defRPr/>
            </a:pPr>
            <a:r>
              <a:rPr lang="nl-NL" sz="2400" b="1" dirty="0">
                <a:solidFill>
                  <a:schemeClr val="bg1"/>
                </a:solidFill>
                <a:latin typeface="Museo Sans Rounded 700" panose="02000000000000000000" pitchFamily="50" charset="0"/>
              </a:rPr>
              <a:t>Niet direct alles overnemen…</a:t>
            </a:r>
          </a:p>
          <a:p>
            <a:pPr>
              <a:defRPr/>
            </a:pPr>
            <a:endParaRPr lang="nl-NL" sz="2400" b="1" dirty="0">
              <a:solidFill>
                <a:schemeClr val="bg1"/>
              </a:solidFill>
              <a:latin typeface="Museo Sans Rounded 700" panose="02000000000000000000" pitchFamily="50" charset="0"/>
            </a:endParaRPr>
          </a:p>
          <a:p>
            <a:pPr>
              <a:defRPr/>
            </a:pPr>
            <a:r>
              <a:rPr lang="nl-NL" sz="2400" b="1" dirty="0">
                <a:solidFill>
                  <a:schemeClr val="bg1"/>
                </a:solidFill>
                <a:latin typeface="Museo Sans Rounded 700" panose="02000000000000000000" pitchFamily="50" charset="0"/>
              </a:rPr>
              <a:t>maar juist de eigen regie en zelfredzaamheid stimuleren!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415D1722-592F-C10A-5556-4F82BAAA1509}"/>
              </a:ext>
            </a:extLst>
          </p:cNvPr>
          <p:cNvSpPr txBox="1"/>
          <p:nvPr/>
        </p:nvSpPr>
        <p:spPr>
          <a:xfrm>
            <a:off x="465464" y="309132"/>
            <a:ext cx="5534107"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7586"/>
                </a:solidFill>
                <a:effectLst/>
                <a:uLnTx/>
                <a:uFillTx/>
                <a:latin typeface="Museo Sans Rounded 500" panose="02000000000000000000"/>
                <a:ea typeface="+mn-ea"/>
                <a:cs typeface="+mn-cs"/>
              </a:rPr>
              <a:t>Samenwerken met de cliënt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FF0000"/>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FF0000"/>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FF0000"/>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FF0000"/>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FF0000"/>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defTabSz="914400" rtl="0" eaLnBrk="1" fontAlgn="auto" latinLnBrk="0" hangingPunct="1">
              <a:lnSpc>
                <a:spcPct val="100000"/>
              </a:lnSpc>
              <a:spcBef>
                <a:spcPts val="0"/>
              </a:spcBef>
              <a:spcAft>
                <a:spcPts val="0"/>
              </a:spcAft>
              <a:buClrTx/>
              <a:buSzTx/>
              <a:buFontTx/>
              <a:buNone/>
              <a:tabLst/>
              <a:defRPr/>
            </a:pPr>
            <a:r>
              <a:rPr lang="nl-NL" sz="2000" i="1" dirty="0">
                <a:solidFill>
                  <a:srgbClr val="007586"/>
                </a:solidFill>
                <a:latin typeface="Museo Sans Rounded 500" panose="02000000000000000000"/>
              </a:rPr>
              <a:t>Een van de eerste puzzelstukjes om ervoor </a:t>
            </a:r>
            <a:br>
              <a:rPr lang="nl-NL" sz="2000" i="1" dirty="0">
                <a:solidFill>
                  <a:srgbClr val="007586"/>
                </a:solidFill>
                <a:latin typeface="Museo Sans Rounded 500" panose="02000000000000000000"/>
              </a:rPr>
            </a:br>
            <a:r>
              <a:rPr lang="nl-NL" sz="2000" i="1" dirty="0">
                <a:solidFill>
                  <a:srgbClr val="007586"/>
                </a:solidFill>
                <a:latin typeface="Museo Sans Rounded 500" panose="02000000000000000000"/>
              </a:rPr>
              <a:t>te zorgen dat er in de toekomst genoeg zorg beschikbaar is voor iedereen die het nodig heeft!</a:t>
            </a:r>
            <a:endParaRPr kumimoji="0" lang="nl-NL" sz="2000" b="0" i="1"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p:txBody>
      </p:sp>
      <p:pic>
        <p:nvPicPr>
          <p:cNvPr id="9" name="Afbeelding 8" descr="Afbeelding met clipart, Graphics, tekenfilm, ontwerp&#10;&#10;Door AI gegenereerde inhoud is mogelijk onjuist.">
            <a:extLst>
              <a:ext uri="{FF2B5EF4-FFF2-40B4-BE49-F238E27FC236}">
                <a16:creationId xmlns:a16="http://schemas.microsoft.com/office/drawing/2014/main" id="{A08C379C-EC85-F8FA-8F85-0705AC37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196" y="2961276"/>
            <a:ext cx="3543427" cy="3543427"/>
          </a:xfrm>
          <a:prstGeom prst="rect">
            <a:avLst/>
          </a:prstGeom>
        </p:spPr>
      </p:pic>
      <p:pic>
        <p:nvPicPr>
          <p:cNvPr id="5" name="Afbeelding 4" descr="Afbeelding met tekst, cirkel, grafische vormgeving, logo&#10;&#10;Door AI gegenereerde inhoud is mogelijk onjuist.">
            <a:extLst>
              <a:ext uri="{FF2B5EF4-FFF2-40B4-BE49-F238E27FC236}">
                <a16:creationId xmlns:a16="http://schemas.microsoft.com/office/drawing/2014/main" id="{4C6E5D4B-30E3-CAAC-F7A4-AC50791F4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76" y="986263"/>
            <a:ext cx="4411923" cy="3950025"/>
          </a:xfrm>
          <a:prstGeom prst="rect">
            <a:avLst/>
          </a:prstGeom>
        </p:spPr>
      </p:pic>
    </p:spTree>
    <p:extLst>
      <p:ext uri="{BB962C8B-B14F-4D97-AF65-F5344CB8AC3E}">
        <p14:creationId xmlns:p14="http://schemas.microsoft.com/office/powerpoint/2010/main" val="60198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338261" y="954212"/>
            <a:ext cx="10122073" cy="452431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Soms is de cliënt wél afhankelijk van zorg.</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En is (gedeeltelijk) overname door een zorgverlener of mantelzorger </a:t>
            </a:r>
            <a:r>
              <a:rPr lang="nl-NL" sz="2400" b="1" dirty="0">
                <a:solidFill>
                  <a:prstClr val="white"/>
                </a:solidFill>
                <a:latin typeface="Museo Sans Rounded 700" panose="02000000000000000000" pitchFamily="50" charset="0"/>
              </a:rPr>
              <a:t>nodig</a:t>
            </a:r>
            <a:r>
              <a:rPr kumimoji="0" lang="nl-NL" sz="24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Een voorbeeld:</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Een mantelzorger helpt partner </a:t>
            </a:r>
            <a:r>
              <a:rPr lang="nl-NL" sz="2400" dirty="0">
                <a:solidFill>
                  <a:srgbClr val="EC008C"/>
                </a:solidFill>
                <a:latin typeface="Museo Sans Rounded 700" panose="02000000000000000000" pitchFamily="50" charset="0"/>
              </a:rPr>
              <a:t>met</a:t>
            </a:r>
            <a:r>
              <a:rPr kumimoji="0" lang="nl-NL" sz="2400" b="0"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 eten &amp; drinken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chemeClr val="bg1"/>
                </a:solidFill>
                <a:effectLst/>
                <a:uLnTx/>
                <a:uFillTx/>
                <a:latin typeface="Museo Sans Rounded 700" panose="02000000000000000000" pitchFamily="50" charset="0"/>
                <a:ea typeface="+mn-ea"/>
                <a:cs typeface="+mn-cs"/>
              </a:rPr>
              <a:t>Toch kun je in zo’n situatie ook de zelfredzaamheid stimuleren.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chemeClr val="bg1"/>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Bijvoorbeeld door:</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Samen een geschikt hulpmiddel te </a:t>
            </a:r>
            <a:r>
              <a:rPr lang="nl-NL" sz="2400" dirty="0">
                <a:solidFill>
                  <a:srgbClr val="EC008C"/>
                </a:solidFill>
                <a:latin typeface="Museo Sans Rounded 700" panose="02000000000000000000" pitchFamily="50" charset="0"/>
              </a:rPr>
              <a:t>zoeken</a:t>
            </a:r>
            <a:r>
              <a:rPr kumimoji="0" lang="nl-NL" sz="2400" b="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 </a:t>
            </a:r>
            <a:r>
              <a:rPr lang="nl-NL" sz="2400" dirty="0">
                <a:solidFill>
                  <a:srgbClr val="EC008C"/>
                </a:solidFill>
                <a:latin typeface="Museo Sans Rounded 700" panose="02000000000000000000" pitchFamily="50" charset="0"/>
              </a:rPr>
              <a:t>voor </a:t>
            </a:r>
            <a:r>
              <a:rPr kumimoji="0" lang="nl-NL" sz="2400" b="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het eten &amp; drinken.</a:t>
            </a:r>
          </a:p>
        </p:txBody>
      </p:sp>
    </p:spTree>
    <p:extLst>
      <p:ext uri="{BB962C8B-B14F-4D97-AF65-F5344CB8AC3E}">
        <p14:creationId xmlns:p14="http://schemas.microsoft.com/office/powerpoint/2010/main" val="134230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A2D951-C9D0-26FB-E6C0-637DB3FA40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1C2F06-A12B-41B8-1858-5E4F3FE48C52}"/>
              </a:ext>
            </a:extLst>
          </p:cNvPr>
          <p:cNvSpPr txBox="1"/>
          <p:nvPr/>
        </p:nvSpPr>
        <p:spPr>
          <a:xfrm>
            <a:off x="6409338" y="1120407"/>
            <a:ext cx="5446644" cy="4585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Museo Sans Rounded 500" panose="02000000000000000000" pitchFamily="50" charset="0"/>
              </a:rPr>
              <a:t>Zorgverleners komen en gaan.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Naasten blijven. </a:t>
            </a:r>
            <a:endParaRPr lang="en-US" sz="2400" b="1" dirty="0">
              <a:solidFill>
                <a:prstClr val="white"/>
              </a:solidFill>
              <a:latin typeface="Museo Sans Rounded 500"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Zij vormen de rode draad in het leven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 van de cliënt.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a:defRPr/>
            </a:pPr>
            <a:endParaRPr lang="nl-NL" sz="2000" b="1" dirty="0">
              <a:solidFill>
                <a:schemeClr val="bg1"/>
              </a:solidFill>
              <a:latin typeface="Museo Sans Rounded 700" panose="02000000000000000000" pitchFamily="50" charset="0"/>
            </a:endParaRPr>
          </a:p>
          <a:p>
            <a:pPr>
              <a:defRPr/>
            </a:pPr>
            <a:endParaRPr lang="nl-NL" sz="2000" b="1" dirty="0">
              <a:solidFill>
                <a:schemeClr val="bg1"/>
              </a:solidFill>
              <a:latin typeface="Museo Sans Rounded 700" panose="02000000000000000000" pitchFamily="50" charset="0"/>
            </a:endParaRPr>
          </a:p>
          <a:p>
            <a:pPr>
              <a:defRPr/>
            </a:pPr>
            <a:endParaRPr lang="nl-NL" sz="2000" b="1" dirty="0">
              <a:solidFill>
                <a:schemeClr val="bg1"/>
              </a:solidFill>
              <a:latin typeface="Museo Sans Rounded 700" panose="02000000000000000000" pitchFamily="50" charset="0"/>
            </a:endParaRPr>
          </a:p>
          <a:p>
            <a:pPr>
              <a:defRPr/>
            </a:pPr>
            <a:endParaRPr lang="nl-NL" sz="2000" b="1" dirty="0">
              <a:solidFill>
                <a:schemeClr val="bg1"/>
              </a:solidFill>
              <a:latin typeface="Museo Sans Rounded 700" panose="02000000000000000000" pitchFamily="50" charset="0"/>
            </a:endParaRPr>
          </a:p>
          <a:p>
            <a:pPr>
              <a:defRPr/>
            </a:pPr>
            <a:endParaRPr lang="nl-NL" sz="2000" b="1" dirty="0">
              <a:solidFill>
                <a:schemeClr val="bg1"/>
              </a:solidFill>
              <a:latin typeface="Museo Sans Rounded 700"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8D85998E-00C3-FA87-4A5B-7402069132E1}"/>
              </a:ext>
            </a:extLst>
          </p:cNvPr>
          <p:cNvSpPr txBox="1"/>
          <p:nvPr/>
        </p:nvSpPr>
        <p:spPr>
          <a:xfrm>
            <a:off x="336019" y="624868"/>
            <a:ext cx="569902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srgbClr val="A6CE39"/>
                </a:solidFill>
                <a:latin typeface="Museo Sans Rounded 500" panose="02000000000000000000"/>
              </a:rPr>
              <a:t>Samenwerken met naasten,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srgbClr val="A6CE39"/>
                </a:solidFill>
                <a:latin typeface="Museo Sans Rounded 500" panose="02000000000000000000"/>
              </a:rPr>
              <a:t>w</a:t>
            </a:r>
            <a:r>
              <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at en waarom?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b="1" dirty="0">
              <a:solidFill>
                <a:srgbClr val="A6CE39"/>
              </a:solidFill>
              <a:latin typeface="Museo Sans Rounded 500" panose="0200000000000000000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A6CE39"/>
                </a:solidFill>
                <a:effectLst/>
                <a:uLnTx/>
                <a:uFillTx/>
                <a:latin typeface="Museo Sans Rounded 500" panose="02000000000000000000"/>
                <a:ea typeface="+mn-ea"/>
                <a:cs typeface="+mn-cs"/>
              </a:rPr>
              <a:t>Stel je voor….</a:t>
            </a:r>
          </a:p>
          <a:p>
            <a:pPr marL="0" marR="0" lvl="0" indent="0" defTabSz="914400" rtl="0" eaLnBrk="1" fontAlgn="auto" latinLnBrk="0" hangingPunct="1">
              <a:lnSpc>
                <a:spcPct val="100000"/>
              </a:lnSpc>
              <a:spcBef>
                <a:spcPts val="0"/>
              </a:spcBef>
              <a:spcAft>
                <a:spcPts val="0"/>
              </a:spcAft>
              <a:buClrTx/>
              <a:buSzTx/>
              <a:buFontTx/>
              <a:buNone/>
              <a:tabLst/>
              <a:defRPr/>
            </a:pPr>
            <a:r>
              <a:rPr lang="nl-NL" sz="2000" dirty="0">
                <a:solidFill>
                  <a:srgbClr val="A6CE39"/>
                </a:solidFill>
                <a:latin typeface="Museo Sans Rounded 500" panose="02000000000000000000"/>
              </a:rPr>
              <a:t>Je wordt ouder, je wereld verandert en wordt kleiner.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i="0" u="none" strike="noStrike" kern="1200" cap="none" spc="0" normalizeH="0" baseline="0" noProof="0" dirty="0">
                <a:ln>
                  <a:noFill/>
                </a:ln>
                <a:solidFill>
                  <a:srgbClr val="A6CE39"/>
                </a:solidFill>
                <a:effectLst/>
                <a:uLnTx/>
                <a:uFillTx/>
                <a:latin typeface="Museo Sans Rounded 500" panose="02000000000000000000"/>
                <a:ea typeface="+mn-ea"/>
                <a:cs typeface="+mn-cs"/>
              </a:rPr>
              <a:t>Wat blijft er over? De mensen die je kent, die je begrijpen, je bijstaan en weten wat belangrijk voor jou is.</a:t>
            </a:r>
          </a:p>
        </p:txBody>
      </p:sp>
      <p:sp>
        <p:nvSpPr>
          <p:cNvPr id="6" name="Pijl: omlaag 5">
            <a:extLst>
              <a:ext uri="{FF2B5EF4-FFF2-40B4-BE49-F238E27FC236}">
                <a16:creationId xmlns:a16="http://schemas.microsoft.com/office/drawing/2014/main" id="{7EDAD9C1-DE63-D84B-D763-7559F9837AE1}"/>
              </a:ext>
            </a:extLst>
          </p:cNvPr>
          <p:cNvSpPr/>
          <p:nvPr/>
        </p:nvSpPr>
        <p:spPr>
          <a:xfrm>
            <a:off x="8971775" y="1894767"/>
            <a:ext cx="321769" cy="412443"/>
          </a:xfrm>
          <a:prstGeom prst="downArrow">
            <a:avLst/>
          </a:prstGeom>
          <a:solidFill>
            <a:srgbClr val="EC008C"/>
          </a:solidFill>
          <a:ln>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Afbeelding 12" descr="Afbeelding met kleding, glimlach, schoeisel, Menselijk gezicht&#10;&#10;Door AI gegenereerde inhoud is mogelijk onjuist.">
            <a:extLst>
              <a:ext uri="{FF2B5EF4-FFF2-40B4-BE49-F238E27FC236}">
                <a16:creationId xmlns:a16="http://schemas.microsoft.com/office/drawing/2014/main" id="{37801195-0E97-FA99-7AFF-32BABFC65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23" y="4025438"/>
            <a:ext cx="2513881" cy="2513881"/>
          </a:xfrm>
          <a:prstGeom prst="rect">
            <a:avLst/>
          </a:prstGeom>
        </p:spPr>
      </p:pic>
      <p:pic>
        <p:nvPicPr>
          <p:cNvPr id="5" name="Afbeelding 4" descr="Afbeelding met schaar, gereedschap, Kantoorinstrument&#10;&#10;Door AI gegenereerde inhoud is mogelijk onjuist.">
            <a:extLst>
              <a:ext uri="{FF2B5EF4-FFF2-40B4-BE49-F238E27FC236}">
                <a16:creationId xmlns:a16="http://schemas.microsoft.com/office/drawing/2014/main" id="{C13A289B-37FE-8C20-8EAA-633E80B22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5592" y="3148027"/>
            <a:ext cx="3432365" cy="3432365"/>
          </a:xfrm>
          <a:prstGeom prst="rect">
            <a:avLst/>
          </a:prstGeom>
        </p:spPr>
      </p:pic>
    </p:spTree>
    <p:extLst>
      <p:ext uri="{BB962C8B-B14F-4D97-AF65-F5344CB8AC3E}">
        <p14:creationId xmlns:p14="http://schemas.microsoft.com/office/powerpoint/2010/main" val="375460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7C2F80-0724-B07C-4DC5-8CE87068DE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1F71A5-DDDE-4CA0-092D-DCA328D36E04}"/>
              </a:ext>
            </a:extLst>
          </p:cNvPr>
          <p:cNvSpPr txBox="1"/>
          <p:nvPr/>
        </p:nvSpPr>
        <p:spPr>
          <a:xfrm>
            <a:off x="6409338" y="1120407"/>
            <a:ext cx="5446644" cy="4524315"/>
          </a:xfrm>
          <a:prstGeom prst="rect">
            <a:avLst/>
          </a:prstGeom>
          <a:noFill/>
        </p:spPr>
        <p:txBody>
          <a:bodyPr wrap="square" rtlCol="0">
            <a:spAutoFit/>
          </a:bodyPr>
          <a:lstStyle/>
          <a:p>
            <a:pPr>
              <a:defRPr/>
            </a:pPr>
            <a:r>
              <a:rPr lang="nl-NL" sz="2400" b="1" dirty="0">
                <a:solidFill>
                  <a:schemeClr val="bg1"/>
                </a:solidFill>
                <a:latin typeface="Museo Sans Rounded 700" panose="02000000000000000000" pitchFamily="50" charset="0"/>
              </a:rPr>
              <a:t>Dus:</a:t>
            </a:r>
          </a:p>
          <a:p>
            <a:pPr>
              <a:defRPr/>
            </a:pPr>
            <a:endParaRPr lang="nl-NL" sz="2400" b="1" dirty="0">
              <a:solidFill>
                <a:schemeClr val="bg1"/>
              </a:solidFill>
              <a:latin typeface="Museo Sans Rounded 700" panose="02000000000000000000" pitchFamily="50" charset="0"/>
            </a:endParaRPr>
          </a:p>
          <a:p>
            <a:pPr>
              <a:defRPr/>
            </a:pPr>
            <a:r>
              <a:rPr lang="nl-NL" sz="2400" b="1" dirty="0">
                <a:solidFill>
                  <a:schemeClr val="bg1"/>
                </a:solidFill>
                <a:latin typeface="Museo Sans Rounded 700" panose="02000000000000000000" pitchFamily="50" charset="0"/>
              </a:rPr>
              <a:t>Niet direct alles overnemen wanneer een cliënt iets niet kan en hulpmiddelen geen uitkomst bieden…..</a:t>
            </a:r>
          </a:p>
          <a:p>
            <a:pPr>
              <a:defRPr/>
            </a:pPr>
            <a:endParaRPr lang="nl-NL" sz="2400" b="1" dirty="0">
              <a:solidFill>
                <a:schemeClr val="bg1"/>
              </a:solidFill>
              <a:latin typeface="Museo Sans Rounded 700" panose="02000000000000000000" pitchFamily="50" charset="0"/>
            </a:endParaRPr>
          </a:p>
          <a:p>
            <a:pPr>
              <a:defRPr/>
            </a:pPr>
            <a:endParaRPr lang="nl-NL" sz="2400" b="1" dirty="0">
              <a:solidFill>
                <a:schemeClr val="bg1"/>
              </a:solidFill>
              <a:latin typeface="Museo Sans Rounded 700" panose="02000000000000000000" pitchFamily="50" charset="0"/>
            </a:endParaRPr>
          </a:p>
          <a:p>
            <a:pPr>
              <a:defRPr/>
            </a:pPr>
            <a:r>
              <a:rPr lang="nl-NL" sz="2400" b="1" dirty="0">
                <a:solidFill>
                  <a:schemeClr val="bg1"/>
                </a:solidFill>
                <a:latin typeface="Museo Sans Rounded 700" panose="02000000000000000000" pitchFamily="50" charset="0"/>
              </a:rPr>
              <a:t>maar naasten actief blijven </a:t>
            </a:r>
          </a:p>
          <a:p>
            <a:pPr>
              <a:defRPr/>
            </a:pPr>
            <a:r>
              <a:rPr lang="nl-NL" sz="2400" b="1" dirty="0">
                <a:solidFill>
                  <a:schemeClr val="bg1"/>
                </a:solidFill>
                <a:latin typeface="Museo Sans Rounded 700" panose="02000000000000000000" pitchFamily="50" charset="0"/>
              </a:rPr>
              <a:t>betrekken bij het leven van de cliënt!</a:t>
            </a: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005F857D-6EBF-50FE-D58B-B521C85CB61D}"/>
              </a:ext>
            </a:extLst>
          </p:cNvPr>
          <p:cNvSpPr txBox="1"/>
          <p:nvPr/>
        </p:nvSpPr>
        <p:spPr>
          <a:xfrm>
            <a:off x="336018" y="381744"/>
            <a:ext cx="5662848"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7586"/>
                </a:solidFill>
                <a:effectLst/>
                <a:uLnTx/>
                <a:uFillTx/>
                <a:latin typeface="Museo Sans Rounded 500" panose="02000000000000000000"/>
                <a:ea typeface="+mn-ea"/>
                <a:cs typeface="+mn-cs"/>
              </a:rPr>
              <a:t>Samenwerken met </a:t>
            </a:r>
            <a:r>
              <a:rPr lang="nl-NL" sz="2400" b="1" dirty="0">
                <a:solidFill>
                  <a:srgbClr val="007586"/>
                </a:solidFill>
                <a:latin typeface="Museo Sans Rounded 500" panose="02000000000000000000"/>
              </a:rPr>
              <a:t>naasten</a:t>
            </a:r>
            <a:endParaRPr kumimoji="0" lang="nl-NL" sz="2400" b="1"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dirty="0">
              <a:solidFill>
                <a:srgbClr val="007586"/>
              </a:solidFill>
              <a:latin typeface="Museo Sans Rounded 500" panose="0200000000000000000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2400" dirty="0">
              <a:solidFill>
                <a:srgbClr val="007586"/>
              </a:solidFill>
              <a:latin typeface="Museo Sans Rounded 500" panose="02000000000000000000"/>
            </a:endParaRPr>
          </a:p>
          <a:p>
            <a:pPr marL="0" marR="0" lvl="0" indent="0" defTabSz="914400" rtl="0" eaLnBrk="1" fontAlgn="auto" latinLnBrk="0" hangingPunct="1">
              <a:lnSpc>
                <a:spcPct val="100000"/>
              </a:lnSpc>
              <a:spcBef>
                <a:spcPts val="0"/>
              </a:spcBef>
              <a:spcAft>
                <a:spcPts val="0"/>
              </a:spcAft>
              <a:buClrTx/>
              <a:buSzTx/>
              <a:buFontTx/>
              <a:buNone/>
              <a:tabLst/>
              <a:defRPr/>
            </a:pPr>
            <a:r>
              <a:rPr lang="nl-NL" sz="2000" i="1" dirty="0">
                <a:solidFill>
                  <a:srgbClr val="007586"/>
                </a:solidFill>
                <a:latin typeface="Museo Sans Rounded 500" panose="02000000000000000000"/>
              </a:rPr>
              <a:t>Een ander puzzelstukje om ervoor te zorgen dat er in de toekomst genoeg zorg beschikbaar is voor iedereen die het nodig heeft!</a:t>
            </a:r>
            <a:endParaRPr kumimoji="0" lang="nl-NL" sz="2000" b="0" i="1" u="none" strike="noStrike" kern="1200" cap="none" spc="0" normalizeH="0" baseline="0" noProof="0" dirty="0">
              <a:ln>
                <a:noFill/>
              </a:ln>
              <a:solidFill>
                <a:srgbClr val="007586"/>
              </a:solidFill>
              <a:effectLst/>
              <a:uLnTx/>
              <a:uFillTx/>
              <a:latin typeface="Museo Sans Rounded 500" panose="02000000000000000000"/>
              <a:ea typeface="+mn-ea"/>
              <a:cs typeface="+mn-cs"/>
            </a:endParaRPr>
          </a:p>
        </p:txBody>
      </p:sp>
      <p:pic>
        <p:nvPicPr>
          <p:cNvPr id="6" name="Afbeelding 5" descr="Afbeelding met tekst, grafische vormgeving, cirkel, tekenfilm&#10;&#10;Door AI gegenereerde inhoud is mogelijk onjuist.">
            <a:extLst>
              <a:ext uri="{FF2B5EF4-FFF2-40B4-BE49-F238E27FC236}">
                <a16:creationId xmlns:a16="http://schemas.microsoft.com/office/drawing/2014/main" id="{B287652F-3516-2329-BEF3-41783D8D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89" y="1033445"/>
            <a:ext cx="4584188" cy="3975100"/>
          </a:xfrm>
          <a:prstGeom prst="rect">
            <a:avLst/>
          </a:prstGeom>
        </p:spPr>
      </p:pic>
    </p:spTree>
    <p:extLst>
      <p:ext uri="{BB962C8B-B14F-4D97-AF65-F5344CB8AC3E}">
        <p14:creationId xmlns:p14="http://schemas.microsoft.com/office/powerpoint/2010/main" val="344696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A4CCE8-A459-53C4-D92A-EFB68EC69E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3C7865-09DF-CB3A-BF88-A4D475E6B45B}"/>
              </a:ext>
            </a:extLst>
          </p:cNvPr>
          <p:cNvSpPr txBox="1"/>
          <p:nvPr/>
        </p:nvSpPr>
        <p:spPr>
          <a:xfrm>
            <a:off x="762000" y="390910"/>
            <a:ext cx="9839012" cy="6617196"/>
          </a:xfrm>
          <a:prstGeom prst="rect">
            <a:avLst/>
          </a:prstGeom>
          <a:noFill/>
        </p:spPr>
        <p:txBody>
          <a:bodyPr wrap="square" rtlCol="0">
            <a:spAutoFit/>
          </a:bodyPr>
          <a:lstStyle/>
          <a:p>
            <a:r>
              <a:rPr lang="nl-NL" sz="2400" b="1" dirty="0">
                <a:solidFill>
                  <a:srgbClr val="EC008C"/>
                </a:solidFill>
                <a:latin typeface="Museo Sans Rounded 700" panose="02000000000000000000" pitchFamily="50" charset="0"/>
              </a:rPr>
              <a:t>Gelijkwaardig samenwerken met de cliënt en naasten.</a:t>
            </a:r>
          </a:p>
          <a:p>
            <a:r>
              <a:rPr lang="nl-NL" sz="2400" b="1" dirty="0">
                <a:solidFill>
                  <a:srgbClr val="EC008C"/>
                </a:solidFill>
                <a:latin typeface="Museo Sans Rounded 700" panose="02000000000000000000" pitchFamily="50" charset="0"/>
              </a:rPr>
              <a:t>Doe je door onder andere:</a:t>
            </a:r>
          </a:p>
          <a:p>
            <a:endParaRPr lang="nl-NL" sz="2400" i="1" dirty="0">
              <a:solidFill>
                <a:srgbClr val="EC008C"/>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Goed contact houden</a:t>
            </a:r>
          </a:p>
          <a:p>
            <a:r>
              <a:rPr lang="nl-NL" sz="2000" i="1" dirty="0">
                <a:solidFill>
                  <a:schemeClr val="bg1"/>
                </a:solidFill>
                <a:latin typeface="Museo Sans Rounded 700" panose="02000000000000000000" pitchFamily="50" charset="0"/>
              </a:rPr>
              <a:t>Over hoe het gaat met de ander, gesprekken voeren over wensen, verwachtingen, grenzen. En regelmatig checken: wat gaat er goed en wat kan beter in de samenwerking.</a:t>
            </a:r>
          </a:p>
          <a:p>
            <a:endParaRPr lang="nl-NL" sz="2000" i="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Duidelijke afspraken maken </a:t>
            </a:r>
          </a:p>
          <a:p>
            <a:r>
              <a:rPr lang="nl-NL" sz="2000" i="1" dirty="0">
                <a:solidFill>
                  <a:schemeClr val="bg1"/>
                </a:solidFill>
                <a:latin typeface="Museo Sans Rounded 700" panose="02000000000000000000" pitchFamily="50" charset="0"/>
              </a:rPr>
              <a:t>Waar heeft de cliënt of naaste behoefte aan? Wie doet wat in de zorg en ondersteuning?</a:t>
            </a:r>
          </a:p>
          <a:p>
            <a:endParaRPr lang="nl-NL" sz="2000" i="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Begeleiding bieden</a:t>
            </a:r>
          </a:p>
          <a:p>
            <a:r>
              <a:rPr lang="nl-NL" sz="2000" i="1" dirty="0">
                <a:solidFill>
                  <a:schemeClr val="bg1"/>
                </a:solidFill>
                <a:latin typeface="Museo Sans Rounded 700" panose="02000000000000000000" pitchFamily="50" charset="0"/>
              </a:rPr>
              <a:t>Van uitleg geven aan de cliënt of naaste tot het aanleren van handelingen die zij zelfstandig kunnen uitvoeren.</a:t>
            </a:r>
          </a:p>
          <a:p>
            <a:endParaRPr lang="nl-NL" sz="2000" i="1" dirty="0">
              <a:solidFill>
                <a:schemeClr val="bg1"/>
              </a:solidFill>
              <a:latin typeface="Museo Sans Rounded 700" panose="02000000000000000000" pitchFamily="50" charset="0"/>
            </a:endParaRPr>
          </a:p>
          <a:p>
            <a:r>
              <a:rPr lang="nl-NL" sz="2000" b="1" dirty="0">
                <a:solidFill>
                  <a:srgbClr val="EC008C"/>
                </a:solidFill>
                <a:latin typeface="Museo Sans Rounded 700" panose="02000000000000000000" pitchFamily="50" charset="0"/>
              </a:rPr>
              <a:t>Samen beslissen</a:t>
            </a:r>
          </a:p>
          <a:p>
            <a:r>
              <a:rPr lang="nl-NL" sz="2000" i="1" dirty="0">
                <a:solidFill>
                  <a:schemeClr val="bg1"/>
                </a:solidFill>
                <a:latin typeface="Museo Sans Rounded 700" panose="02000000000000000000" pitchFamily="50" charset="0"/>
              </a:rPr>
              <a:t>De cliënt en naasten betrekken en samen kijken naar oplossingen die het beste zijn voor de cliënt.</a:t>
            </a:r>
          </a:p>
          <a:p>
            <a:pPr algn="r"/>
            <a:r>
              <a:rPr lang="nl-NL" sz="3200" b="1" dirty="0">
                <a:solidFill>
                  <a:srgbClr val="EC008C"/>
                </a:solidFill>
                <a:latin typeface="Museo Sans Rounded 700" panose="02000000000000000000" pitchFamily="50" charset="0"/>
              </a:rPr>
              <a:t> </a:t>
            </a:r>
          </a:p>
        </p:txBody>
      </p:sp>
      <p:pic>
        <p:nvPicPr>
          <p:cNvPr id="3" name="Picture 44" descr="Icon&#10;&#10;Description automatically generated">
            <a:extLst>
              <a:ext uri="{FF2B5EF4-FFF2-40B4-BE49-F238E27FC236}">
                <a16:creationId xmlns:a16="http://schemas.microsoft.com/office/drawing/2014/main" id="{1086F2C0-3B15-2CFB-CDBB-20BE2E5C8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1" y="1556731"/>
            <a:ext cx="302800" cy="314715"/>
          </a:xfrm>
          <a:prstGeom prst="rect">
            <a:avLst/>
          </a:prstGeom>
        </p:spPr>
      </p:pic>
      <p:pic>
        <p:nvPicPr>
          <p:cNvPr id="4" name="Picture 44" descr="Icon&#10;&#10;Description automatically generated">
            <a:extLst>
              <a:ext uri="{FF2B5EF4-FFF2-40B4-BE49-F238E27FC236}">
                <a16:creationId xmlns:a16="http://schemas.microsoft.com/office/drawing/2014/main" id="{24CDC7C2-70C9-0782-2344-397303165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1" y="3033899"/>
            <a:ext cx="302800" cy="314715"/>
          </a:xfrm>
          <a:prstGeom prst="rect">
            <a:avLst/>
          </a:prstGeom>
        </p:spPr>
      </p:pic>
      <p:pic>
        <p:nvPicPr>
          <p:cNvPr id="5" name="Picture 44" descr="Icon&#10;&#10;Description automatically generated">
            <a:extLst>
              <a:ext uri="{FF2B5EF4-FFF2-40B4-BE49-F238E27FC236}">
                <a16:creationId xmlns:a16="http://schemas.microsoft.com/office/drawing/2014/main" id="{C6EBF5E1-D913-89F2-0B2F-8429C9D1A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1" y="4302925"/>
            <a:ext cx="302800" cy="314715"/>
          </a:xfrm>
          <a:prstGeom prst="rect">
            <a:avLst/>
          </a:prstGeom>
        </p:spPr>
      </p:pic>
      <p:pic>
        <p:nvPicPr>
          <p:cNvPr id="6" name="Picture 44" descr="Icon&#10;&#10;Description automatically generated">
            <a:extLst>
              <a:ext uri="{FF2B5EF4-FFF2-40B4-BE49-F238E27FC236}">
                <a16:creationId xmlns:a16="http://schemas.microsoft.com/office/drawing/2014/main" id="{B6A17AEF-8AD4-00DE-DEE7-A683CAD65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1" y="5482340"/>
            <a:ext cx="302800" cy="314715"/>
          </a:xfrm>
          <a:prstGeom prst="rect">
            <a:avLst/>
          </a:prstGeom>
        </p:spPr>
      </p:pic>
    </p:spTree>
    <p:extLst>
      <p:ext uri="{BB962C8B-B14F-4D97-AF65-F5344CB8AC3E}">
        <p14:creationId xmlns:p14="http://schemas.microsoft.com/office/powerpoint/2010/main" val="2852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D28C4-A6BA-42F4-A581-8A86B2AAD72B}"/>
              </a:ext>
            </a:extLst>
          </p:cNvPr>
          <p:cNvSpPr txBox="1"/>
          <p:nvPr/>
        </p:nvSpPr>
        <p:spPr>
          <a:xfrm>
            <a:off x="759269" y="1305342"/>
            <a:ext cx="4823361" cy="6247864"/>
          </a:xfrm>
          <a:prstGeom prst="rect">
            <a:avLst/>
          </a:prstGeom>
          <a:noFill/>
        </p:spPr>
        <p:txBody>
          <a:bodyPr wrap="square" rtlCol="0">
            <a:spAutoFit/>
          </a:bodyPr>
          <a:lstStyle/>
          <a:p>
            <a:pPr algn="ctr"/>
            <a:r>
              <a:rPr lang="en-US" sz="2800" dirty="0">
                <a:solidFill>
                  <a:schemeClr val="bg1"/>
                </a:solidFill>
                <a:latin typeface="Museo Sans Rounded 500" panose="02000000000000000000" pitchFamily="50" charset="0"/>
              </a:rPr>
              <a:t>Reflecteren &amp; prioriteren</a:t>
            </a:r>
          </a:p>
          <a:p>
            <a:pPr algn="ctr"/>
            <a:endParaRPr lang="en-US" sz="2800" dirty="0">
              <a:solidFill>
                <a:schemeClr val="bg1"/>
              </a:solidFill>
              <a:latin typeface="Museo Sans Rounded 500" panose="02000000000000000000" pitchFamily="50" charset="0"/>
            </a:endParaRPr>
          </a:p>
          <a:p>
            <a:r>
              <a:rPr lang="en-US" sz="2400" b="1" u="sng" dirty="0">
                <a:solidFill>
                  <a:schemeClr val="bg1"/>
                </a:solidFill>
                <a:latin typeface="Museo Sans Rounded 500" panose="02000000000000000000" pitchFamily="50" charset="0"/>
              </a:rPr>
              <a:t>De zes thema’s:</a:t>
            </a:r>
          </a:p>
          <a:p>
            <a:pPr>
              <a:lnSpc>
                <a:spcPct val="150000"/>
              </a:lnSpc>
            </a:pPr>
            <a:r>
              <a:rPr lang="en-US" sz="2400" dirty="0">
                <a:solidFill>
                  <a:schemeClr val="bg1"/>
                </a:solidFill>
                <a:latin typeface="Museo Sans Rounded 500" panose="02000000000000000000" pitchFamily="50" charset="0"/>
              </a:rPr>
              <a:t>     Wetten en regels</a:t>
            </a:r>
          </a:p>
          <a:p>
            <a:pPr>
              <a:lnSpc>
                <a:spcPct val="150000"/>
              </a:lnSpc>
            </a:pPr>
            <a:r>
              <a:rPr lang="en-US" sz="2400" dirty="0">
                <a:solidFill>
                  <a:schemeClr val="bg1"/>
                </a:solidFill>
                <a:latin typeface="Museo Sans Rounded 500" panose="02000000000000000000" pitchFamily="50" charset="0"/>
              </a:rPr>
              <a:t>     Het </a:t>
            </a:r>
            <a:r>
              <a:rPr lang="en-US" sz="2400" dirty="0" err="1">
                <a:solidFill>
                  <a:schemeClr val="bg1"/>
                </a:solidFill>
                <a:latin typeface="Museo Sans Rounded 500" panose="02000000000000000000" pitchFamily="50" charset="0"/>
              </a:rPr>
              <a:t>netwerk</a:t>
            </a:r>
            <a:r>
              <a:rPr lang="en-US" sz="2400" dirty="0">
                <a:solidFill>
                  <a:schemeClr val="bg1"/>
                </a:solidFill>
                <a:latin typeface="Museo Sans Rounded 500" panose="02000000000000000000" pitchFamily="50" charset="0"/>
              </a:rPr>
              <a:t> van de cliënt</a:t>
            </a:r>
          </a:p>
          <a:p>
            <a:pPr>
              <a:lnSpc>
                <a:spcPct val="150000"/>
              </a:lnSpc>
            </a:pPr>
            <a:r>
              <a:rPr lang="en-US" sz="2400" dirty="0">
                <a:solidFill>
                  <a:schemeClr val="bg1"/>
                </a:solidFill>
                <a:latin typeface="Museo Sans Rounded 500" panose="02000000000000000000" pitchFamily="50" charset="0"/>
              </a:rPr>
              <a:t>     Goed contact</a:t>
            </a:r>
          </a:p>
          <a:p>
            <a:pPr>
              <a:lnSpc>
                <a:spcPct val="150000"/>
              </a:lnSpc>
            </a:pPr>
            <a:r>
              <a:rPr lang="en-US" sz="2400" dirty="0">
                <a:solidFill>
                  <a:schemeClr val="bg1"/>
                </a:solidFill>
                <a:latin typeface="Museo Sans Rounded 500" panose="02000000000000000000" pitchFamily="50" charset="0"/>
              </a:rPr>
              <a:t>     Gesprekken voeren</a:t>
            </a:r>
          </a:p>
          <a:p>
            <a:pPr>
              <a:lnSpc>
                <a:spcPct val="150000"/>
              </a:lnSpc>
            </a:pPr>
            <a:r>
              <a:rPr lang="en-US" sz="2400" dirty="0">
                <a:solidFill>
                  <a:schemeClr val="bg1"/>
                </a:solidFill>
                <a:latin typeface="Museo Sans Rounded 500" panose="02000000000000000000" pitchFamily="50" charset="0"/>
              </a:rPr>
              <a:t>     Zelfredzaamheid stimuleren</a:t>
            </a:r>
          </a:p>
          <a:p>
            <a:pPr>
              <a:lnSpc>
                <a:spcPct val="150000"/>
              </a:lnSpc>
            </a:pPr>
            <a:r>
              <a:rPr lang="en-US" sz="2400" dirty="0">
                <a:solidFill>
                  <a:schemeClr val="bg1"/>
                </a:solidFill>
                <a:latin typeface="Museo Sans Rounded 500" panose="02000000000000000000" pitchFamily="50" charset="0"/>
              </a:rPr>
              <a:t>     Omgaan met weerstand</a:t>
            </a:r>
          </a:p>
          <a:p>
            <a:pPr algn="ctr"/>
            <a:endParaRPr lang="en-US" sz="2800" dirty="0">
              <a:solidFill>
                <a:schemeClr val="bg1"/>
              </a:solidFill>
              <a:latin typeface="Museo Sans Rounded 500" panose="02000000000000000000" pitchFamily="50" charset="0"/>
            </a:endParaRPr>
          </a:p>
          <a:p>
            <a:pPr algn="ctr"/>
            <a:endParaRPr lang="en-NL" sz="2800" dirty="0">
              <a:solidFill>
                <a:srgbClr val="007586"/>
              </a:solidFill>
              <a:latin typeface="Museo Sans Rounded 500" panose="02000000000000000000" pitchFamily="50" charset="0"/>
            </a:endParaRPr>
          </a:p>
          <a:p>
            <a:pPr algn="ctr"/>
            <a:endParaRPr lang="en-US" sz="2800" dirty="0">
              <a:latin typeface="Museo Sans Rounded 500" panose="02000000000000000000" pitchFamily="50" charset="0"/>
            </a:endParaRPr>
          </a:p>
          <a:p>
            <a:pPr algn="ctr"/>
            <a:endParaRPr lang="en-US" sz="2000" dirty="0">
              <a:solidFill>
                <a:schemeClr val="bg1"/>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C26EB376-6429-4632-A3D8-F6716353A84D}"/>
              </a:ext>
            </a:extLst>
          </p:cNvPr>
          <p:cNvSpPr txBox="1"/>
          <p:nvPr/>
        </p:nvSpPr>
        <p:spPr>
          <a:xfrm>
            <a:off x="873075" y="109124"/>
            <a:ext cx="4595750" cy="1323439"/>
          </a:xfrm>
          <a:prstGeom prst="rect">
            <a:avLst/>
          </a:prstGeom>
          <a:noFill/>
        </p:spPr>
        <p:txBody>
          <a:bodyPr wrap="square" rtlCol="0">
            <a:spAutoFit/>
          </a:bodyPr>
          <a:lstStyle/>
          <a:p>
            <a:pPr algn="ctr"/>
            <a:endParaRPr lang="en-US" sz="4000" b="1" dirty="0">
              <a:latin typeface="Museo Sans Rounded 700" panose="02000000000000000000" pitchFamily="50" charset="0"/>
            </a:endParaRPr>
          </a:p>
          <a:p>
            <a:pPr algn="ctr"/>
            <a:r>
              <a:rPr lang="en-US" sz="4000" b="1" dirty="0">
                <a:latin typeface="Museo Sans Rounded 700" panose="02000000000000000000" pitchFamily="50" charset="0"/>
              </a:rPr>
              <a:t>Oefening</a:t>
            </a:r>
          </a:p>
        </p:txBody>
      </p:sp>
      <p:pic>
        <p:nvPicPr>
          <p:cNvPr id="5" name="Picture 38" descr="Icon&#10;&#10;Description automatically generated">
            <a:extLst>
              <a:ext uri="{FF2B5EF4-FFF2-40B4-BE49-F238E27FC236}">
                <a16:creationId xmlns:a16="http://schemas.microsoft.com/office/drawing/2014/main" id="{770C1E1E-F652-7DFE-1E60-3D1921CEE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2703245"/>
            <a:ext cx="281348" cy="268213"/>
          </a:xfrm>
          <a:prstGeom prst="rect">
            <a:avLst/>
          </a:prstGeom>
        </p:spPr>
      </p:pic>
      <p:pic>
        <p:nvPicPr>
          <p:cNvPr id="7" name="Picture 38" descr="Icon&#10;&#10;Description automatically generated">
            <a:extLst>
              <a:ext uri="{FF2B5EF4-FFF2-40B4-BE49-F238E27FC236}">
                <a16:creationId xmlns:a16="http://schemas.microsoft.com/office/drawing/2014/main" id="{5A38ACAD-68ED-D9C0-47DD-92AB19BB7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3254351"/>
            <a:ext cx="281348" cy="268213"/>
          </a:xfrm>
          <a:prstGeom prst="rect">
            <a:avLst/>
          </a:prstGeom>
        </p:spPr>
      </p:pic>
      <p:pic>
        <p:nvPicPr>
          <p:cNvPr id="8" name="Picture 38" descr="Icon&#10;&#10;Description automatically generated">
            <a:extLst>
              <a:ext uri="{FF2B5EF4-FFF2-40B4-BE49-F238E27FC236}">
                <a16:creationId xmlns:a16="http://schemas.microsoft.com/office/drawing/2014/main" id="{3073D4F1-76C0-DE47-709A-69670DEF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3805457"/>
            <a:ext cx="281348" cy="268213"/>
          </a:xfrm>
          <a:prstGeom prst="rect">
            <a:avLst/>
          </a:prstGeom>
        </p:spPr>
      </p:pic>
      <p:pic>
        <p:nvPicPr>
          <p:cNvPr id="9" name="Picture 38" descr="Icon&#10;&#10;Description automatically generated">
            <a:extLst>
              <a:ext uri="{FF2B5EF4-FFF2-40B4-BE49-F238E27FC236}">
                <a16:creationId xmlns:a16="http://schemas.microsoft.com/office/drawing/2014/main" id="{82B7E90C-97BD-456F-7632-E8A7E25BB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4356563"/>
            <a:ext cx="281348" cy="268213"/>
          </a:xfrm>
          <a:prstGeom prst="rect">
            <a:avLst/>
          </a:prstGeom>
        </p:spPr>
      </p:pic>
      <p:pic>
        <p:nvPicPr>
          <p:cNvPr id="10" name="Picture 38" descr="Icon&#10;&#10;Description automatically generated">
            <a:extLst>
              <a:ext uri="{FF2B5EF4-FFF2-40B4-BE49-F238E27FC236}">
                <a16:creationId xmlns:a16="http://schemas.microsoft.com/office/drawing/2014/main" id="{704D9C9B-FBD5-8DF8-532A-0F3361F28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4907669"/>
            <a:ext cx="281348" cy="268213"/>
          </a:xfrm>
          <a:prstGeom prst="rect">
            <a:avLst/>
          </a:prstGeom>
        </p:spPr>
      </p:pic>
      <p:pic>
        <p:nvPicPr>
          <p:cNvPr id="11" name="Picture 38" descr="Icon&#10;&#10;Description automatically generated">
            <a:extLst>
              <a:ext uri="{FF2B5EF4-FFF2-40B4-BE49-F238E27FC236}">
                <a16:creationId xmlns:a16="http://schemas.microsoft.com/office/drawing/2014/main" id="{6134A828-26A1-DE8E-890A-420682FBF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5" y="5458773"/>
            <a:ext cx="281348" cy="268213"/>
          </a:xfrm>
          <a:prstGeom prst="rect">
            <a:avLst/>
          </a:prstGeom>
        </p:spPr>
      </p:pic>
      <p:pic>
        <p:nvPicPr>
          <p:cNvPr id="13" name="Afbeelding 12" descr="Afbeelding met tekst, Menselijk gezicht, tekenfilm, illustratie&#10;&#10;Door AI gegenereerde inhoud is mogelijk onjuist.">
            <a:extLst>
              <a:ext uri="{FF2B5EF4-FFF2-40B4-BE49-F238E27FC236}">
                <a16:creationId xmlns:a16="http://schemas.microsoft.com/office/drawing/2014/main" id="{5C84745A-18D6-A9D3-9DBB-D0DF1269C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994" y="1294460"/>
            <a:ext cx="4679839" cy="4679839"/>
          </a:xfrm>
          <a:prstGeom prst="rect">
            <a:avLst/>
          </a:prstGeom>
        </p:spPr>
      </p:pic>
    </p:spTree>
    <p:extLst>
      <p:ext uri="{BB962C8B-B14F-4D97-AF65-F5344CB8AC3E}">
        <p14:creationId xmlns:p14="http://schemas.microsoft.com/office/powerpoint/2010/main" val="48795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BFB09-CAE7-44C2-A973-E22009D5EC69}"/>
              </a:ext>
            </a:extLst>
          </p:cNvPr>
          <p:cNvSpPr txBox="1"/>
          <p:nvPr/>
        </p:nvSpPr>
        <p:spPr>
          <a:xfrm>
            <a:off x="2730119" y="1170601"/>
            <a:ext cx="7272621" cy="2246769"/>
          </a:xfrm>
          <a:prstGeom prst="rect">
            <a:avLst/>
          </a:prstGeom>
          <a:noFill/>
        </p:spPr>
        <p:txBody>
          <a:bodyPr wrap="square" rtlCol="0">
            <a:spAutoFit/>
          </a:bodyPr>
          <a:lstStyle/>
          <a:p>
            <a:r>
              <a:rPr lang="en-US" sz="2800" dirty="0">
                <a:latin typeface="Museo Sans Rounded 700" panose="02000000000000000000" pitchFamily="50" charset="0"/>
              </a:rPr>
              <a:t>Wat hebben we geleerd en gedaan?</a:t>
            </a:r>
          </a:p>
          <a:p>
            <a:endParaRPr lang="en-US" sz="2800" dirty="0">
              <a:latin typeface="Museo Sans Rounded 700" panose="02000000000000000000" pitchFamily="50" charset="0"/>
            </a:endParaRPr>
          </a:p>
          <a:p>
            <a:r>
              <a:rPr lang="en-US" sz="2800" dirty="0">
                <a:latin typeface="Museo Sans Rounded 700" panose="02000000000000000000" pitchFamily="50" charset="0"/>
              </a:rPr>
              <a:t>Welke </a:t>
            </a:r>
            <a:r>
              <a:rPr lang="en-US" sz="2800" dirty="0" err="1">
                <a:latin typeface="Museo Sans Rounded 700" panose="02000000000000000000" pitchFamily="50" charset="0"/>
              </a:rPr>
              <a:t>afspraken</a:t>
            </a:r>
            <a:r>
              <a:rPr lang="en-US" sz="2800" dirty="0">
                <a:latin typeface="Museo Sans Rounded 700" panose="02000000000000000000" pitchFamily="50" charset="0"/>
              </a:rPr>
              <a:t> </a:t>
            </a:r>
            <a:r>
              <a:rPr lang="en-US" sz="2800" dirty="0" err="1">
                <a:latin typeface="Museo Sans Rounded 700" panose="02000000000000000000" pitchFamily="50" charset="0"/>
              </a:rPr>
              <a:t>hebben</a:t>
            </a:r>
            <a:r>
              <a:rPr lang="en-US" sz="2800" dirty="0">
                <a:latin typeface="Museo Sans Rounded 700" panose="02000000000000000000" pitchFamily="50" charset="0"/>
              </a:rPr>
              <a:t> we </a:t>
            </a:r>
            <a:r>
              <a:rPr lang="en-US" sz="2800" dirty="0" err="1">
                <a:latin typeface="Museo Sans Rounded 700" panose="02000000000000000000" pitchFamily="50" charset="0"/>
              </a:rPr>
              <a:t>gemaakt</a:t>
            </a:r>
            <a:r>
              <a:rPr lang="en-US" sz="2800" dirty="0">
                <a:latin typeface="Museo Sans Rounded 700" panose="02000000000000000000" pitchFamily="50" charset="0"/>
              </a:rPr>
              <a:t>?</a:t>
            </a:r>
          </a:p>
          <a:p>
            <a:endParaRPr lang="en-US" sz="2800" dirty="0">
              <a:latin typeface="Museo Sans Rounded 700" panose="02000000000000000000" pitchFamily="50" charset="0"/>
            </a:endParaRPr>
          </a:p>
          <a:p>
            <a:r>
              <a:rPr lang="en-US" sz="2800" dirty="0">
                <a:latin typeface="Museo Sans Rounded 700" panose="02000000000000000000" pitchFamily="50" charset="0"/>
              </a:rPr>
              <a:t>Een kort rondje: hoe hebben jullie dit ervaren?</a:t>
            </a:r>
            <a:endParaRPr lang="en-NL" sz="2800" dirty="0">
              <a:latin typeface="Museo Sans Rounded 700" panose="02000000000000000000" pitchFamily="50" charset="0"/>
            </a:endParaRPr>
          </a:p>
        </p:txBody>
      </p:sp>
      <p:sp>
        <p:nvSpPr>
          <p:cNvPr id="4" name="TextBox 3">
            <a:extLst>
              <a:ext uri="{FF2B5EF4-FFF2-40B4-BE49-F238E27FC236}">
                <a16:creationId xmlns:a16="http://schemas.microsoft.com/office/drawing/2014/main" id="{3AB1C0A2-F4CA-4EBA-A0C2-05FEC84FF220}"/>
              </a:ext>
            </a:extLst>
          </p:cNvPr>
          <p:cNvSpPr txBox="1"/>
          <p:nvPr/>
        </p:nvSpPr>
        <p:spPr>
          <a:xfrm>
            <a:off x="1910963" y="5195523"/>
            <a:ext cx="7817237" cy="707886"/>
          </a:xfrm>
          <a:prstGeom prst="rect">
            <a:avLst/>
          </a:prstGeom>
          <a:noFill/>
        </p:spPr>
        <p:txBody>
          <a:bodyPr wrap="square" rtlCol="0">
            <a:spAutoFit/>
          </a:bodyPr>
          <a:lstStyle/>
          <a:p>
            <a:pPr algn="ctr"/>
            <a:r>
              <a:rPr lang="en-US" sz="4000" b="1" dirty="0">
                <a:solidFill>
                  <a:schemeClr val="bg1"/>
                </a:solidFill>
                <a:latin typeface="Museo Sans Rounded 500" panose="02000000000000000000" pitchFamily="50" charset="0"/>
              </a:rPr>
              <a:t>Einde van de mini-workshop</a:t>
            </a:r>
            <a:endParaRPr lang="en-NL" sz="4000" b="1" dirty="0">
              <a:solidFill>
                <a:schemeClr val="bg1"/>
              </a:solidFill>
              <a:latin typeface="Museo Sans Rounded 500" panose="02000000000000000000" pitchFamily="50" charset="0"/>
            </a:endParaRPr>
          </a:p>
        </p:txBody>
      </p:sp>
      <p:pic>
        <p:nvPicPr>
          <p:cNvPr id="5" name="Picture 38" descr="Icon&#10;&#10;Description automatically generated">
            <a:extLst>
              <a:ext uri="{FF2B5EF4-FFF2-40B4-BE49-F238E27FC236}">
                <a16:creationId xmlns:a16="http://schemas.microsoft.com/office/drawing/2014/main" id="{8FF6FC3E-1BD0-4D4B-86D4-B3F902FE8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90" y="1170601"/>
            <a:ext cx="548641" cy="523026"/>
          </a:xfrm>
          <a:prstGeom prst="rect">
            <a:avLst/>
          </a:prstGeom>
        </p:spPr>
      </p:pic>
      <p:pic>
        <p:nvPicPr>
          <p:cNvPr id="6" name="Picture 38" descr="Icon&#10;&#10;Description automatically generated">
            <a:extLst>
              <a:ext uri="{FF2B5EF4-FFF2-40B4-BE49-F238E27FC236}">
                <a16:creationId xmlns:a16="http://schemas.microsoft.com/office/drawing/2014/main" id="{097BA8FC-A366-4D44-BD33-D11644D4D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90" y="2032472"/>
            <a:ext cx="548641" cy="523026"/>
          </a:xfrm>
          <a:prstGeom prst="rect">
            <a:avLst/>
          </a:prstGeom>
        </p:spPr>
      </p:pic>
      <p:pic>
        <p:nvPicPr>
          <p:cNvPr id="3" name="Picture 38" descr="Icon&#10;&#10;Description automatically generated">
            <a:extLst>
              <a:ext uri="{FF2B5EF4-FFF2-40B4-BE49-F238E27FC236}">
                <a16:creationId xmlns:a16="http://schemas.microsoft.com/office/drawing/2014/main" id="{9FCC212C-2062-3D85-B610-470106611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90" y="2894343"/>
            <a:ext cx="548641" cy="523026"/>
          </a:xfrm>
          <a:prstGeom prst="rect">
            <a:avLst/>
          </a:prstGeom>
        </p:spPr>
      </p:pic>
    </p:spTree>
    <p:extLst>
      <p:ext uri="{BB962C8B-B14F-4D97-AF65-F5344CB8AC3E}">
        <p14:creationId xmlns:p14="http://schemas.microsoft.com/office/powerpoint/2010/main" val="134997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D6973-AD3B-4E91-8BCD-28E51C599973}"/>
              </a:ext>
            </a:extLst>
          </p:cNvPr>
          <p:cNvSpPr txBox="1"/>
          <p:nvPr/>
        </p:nvSpPr>
        <p:spPr>
          <a:xfrm>
            <a:off x="1898396" y="844946"/>
            <a:ext cx="6175168" cy="2803844"/>
          </a:xfrm>
          <a:prstGeom prst="rect">
            <a:avLst/>
          </a:prstGeom>
          <a:noFill/>
        </p:spPr>
        <p:txBody>
          <a:bodyPr wrap="square" rtlCol="0">
            <a:spAutoFit/>
          </a:bodyPr>
          <a:lstStyle/>
          <a:p>
            <a:pPr>
              <a:lnSpc>
                <a:spcPct val="150000"/>
              </a:lnSpc>
            </a:pPr>
            <a:r>
              <a:rPr lang="en-US" sz="2400" dirty="0">
                <a:latin typeface="Museo Sans Rounded 500" panose="02000000000000000000" pitchFamily="50" charset="0"/>
              </a:rPr>
              <a:t>Anders denken en (samen)werken</a:t>
            </a:r>
          </a:p>
          <a:p>
            <a:pPr>
              <a:lnSpc>
                <a:spcPct val="150000"/>
              </a:lnSpc>
            </a:pPr>
            <a:r>
              <a:rPr lang="en-US" sz="2400" dirty="0">
                <a:latin typeface="Museo Sans Rounded 500" panose="02000000000000000000" pitchFamily="50" charset="0"/>
              </a:rPr>
              <a:t>Samenwerken met cliënten</a:t>
            </a:r>
          </a:p>
          <a:p>
            <a:pPr>
              <a:lnSpc>
                <a:spcPct val="150000"/>
              </a:lnSpc>
            </a:pPr>
            <a:r>
              <a:rPr lang="en-US" sz="2400" dirty="0">
                <a:latin typeface="Museo Sans Rounded 500" panose="02000000000000000000" pitchFamily="50" charset="0"/>
              </a:rPr>
              <a:t>Samenwerken met naasten</a:t>
            </a:r>
          </a:p>
          <a:p>
            <a:pPr>
              <a:lnSpc>
                <a:spcPct val="150000"/>
              </a:lnSpc>
            </a:pPr>
            <a:r>
              <a:rPr lang="en-US" sz="2400" dirty="0">
                <a:latin typeface="Museo Sans Rounded 500" panose="02000000000000000000" pitchFamily="50" charset="0"/>
              </a:rPr>
              <a:t>Oefening: reflecteren &amp; prioriteren</a:t>
            </a:r>
          </a:p>
          <a:p>
            <a:pPr>
              <a:lnSpc>
                <a:spcPct val="150000"/>
              </a:lnSpc>
            </a:pPr>
            <a:r>
              <a:rPr lang="en-US" sz="2400" dirty="0">
                <a:latin typeface="Museo Sans Rounded 500" panose="02000000000000000000" pitchFamily="50" charset="0"/>
              </a:rPr>
              <a:t>Afsluiting</a:t>
            </a:r>
          </a:p>
        </p:txBody>
      </p:sp>
      <p:sp>
        <p:nvSpPr>
          <p:cNvPr id="4" name="TextBox 3">
            <a:extLst>
              <a:ext uri="{FF2B5EF4-FFF2-40B4-BE49-F238E27FC236}">
                <a16:creationId xmlns:a16="http://schemas.microsoft.com/office/drawing/2014/main" id="{47DEE52A-8CAD-487B-9119-AA042BA4A035}"/>
              </a:ext>
            </a:extLst>
          </p:cNvPr>
          <p:cNvSpPr txBox="1"/>
          <p:nvPr/>
        </p:nvSpPr>
        <p:spPr>
          <a:xfrm>
            <a:off x="3008416" y="5162279"/>
            <a:ext cx="6175168" cy="830997"/>
          </a:xfrm>
          <a:prstGeom prst="rect">
            <a:avLst/>
          </a:prstGeom>
          <a:noFill/>
        </p:spPr>
        <p:txBody>
          <a:bodyPr wrap="square" rtlCol="0">
            <a:spAutoFit/>
          </a:bodyPr>
          <a:lstStyle/>
          <a:p>
            <a:pPr algn="ctr"/>
            <a:r>
              <a:rPr lang="nl-NL" sz="4800" b="1" dirty="0">
                <a:solidFill>
                  <a:schemeClr val="bg1"/>
                </a:solidFill>
                <a:latin typeface="Museo Sans Rounded 500" panose="02000000000000000000" pitchFamily="50" charset="0"/>
              </a:rPr>
              <a:t>Programma</a:t>
            </a:r>
            <a:endParaRPr lang="en-NL" sz="4800" b="1" dirty="0">
              <a:solidFill>
                <a:schemeClr val="bg1"/>
              </a:solidFill>
              <a:latin typeface="Museo Sans Rounded 500" panose="02000000000000000000" pitchFamily="50" charset="0"/>
            </a:endParaRPr>
          </a:p>
        </p:txBody>
      </p:sp>
      <p:pic>
        <p:nvPicPr>
          <p:cNvPr id="5" name="Picture 44" descr="Icon&#10;&#10;Description automatically generated">
            <a:extLst>
              <a:ext uri="{FF2B5EF4-FFF2-40B4-BE49-F238E27FC236}">
                <a16:creationId xmlns:a16="http://schemas.microsoft.com/office/drawing/2014/main" id="{DF4E7C9F-CBEB-46A8-96FF-6946F117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679" y="1064634"/>
            <a:ext cx="302800" cy="314715"/>
          </a:xfrm>
          <a:prstGeom prst="rect">
            <a:avLst/>
          </a:prstGeom>
        </p:spPr>
      </p:pic>
      <p:pic>
        <p:nvPicPr>
          <p:cNvPr id="8" name="Picture 44" descr="Icon&#10;&#10;Description automatically generated">
            <a:extLst>
              <a:ext uri="{FF2B5EF4-FFF2-40B4-BE49-F238E27FC236}">
                <a16:creationId xmlns:a16="http://schemas.microsoft.com/office/drawing/2014/main" id="{C43A0F03-B792-4B06-ADD2-B5F22F595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088" y="1599293"/>
            <a:ext cx="302800" cy="314715"/>
          </a:xfrm>
          <a:prstGeom prst="rect">
            <a:avLst/>
          </a:prstGeom>
        </p:spPr>
      </p:pic>
      <p:pic>
        <p:nvPicPr>
          <p:cNvPr id="9" name="Picture 44" descr="Icon&#10;&#10;Description automatically generated">
            <a:extLst>
              <a:ext uri="{FF2B5EF4-FFF2-40B4-BE49-F238E27FC236}">
                <a16:creationId xmlns:a16="http://schemas.microsoft.com/office/drawing/2014/main" id="{E8DD78B4-6E3F-488A-B0D3-0040F517D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752" y="2133952"/>
            <a:ext cx="302800" cy="314715"/>
          </a:xfrm>
          <a:prstGeom prst="rect">
            <a:avLst/>
          </a:prstGeom>
        </p:spPr>
      </p:pic>
      <p:pic>
        <p:nvPicPr>
          <p:cNvPr id="10" name="Picture 44" descr="Icon&#10;&#10;Description automatically generated">
            <a:extLst>
              <a:ext uri="{FF2B5EF4-FFF2-40B4-BE49-F238E27FC236}">
                <a16:creationId xmlns:a16="http://schemas.microsoft.com/office/drawing/2014/main" id="{1DCCBD50-2726-4B01-9A9B-B0AE5B400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596" y="2668611"/>
            <a:ext cx="302800" cy="314715"/>
          </a:xfrm>
          <a:prstGeom prst="rect">
            <a:avLst/>
          </a:prstGeom>
        </p:spPr>
      </p:pic>
      <p:pic>
        <p:nvPicPr>
          <p:cNvPr id="11" name="Picture 44" descr="Icon&#10;&#10;Description automatically generated">
            <a:extLst>
              <a:ext uri="{FF2B5EF4-FFF2-40B4-BE49-F238E27FC236}">
                <a16:creationId xmlns:a16="http://schemas.microsoft.com/office/drawing/2014/main" id="{220156DD-850D-494B-9E5E-1A43F1414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321" y="3203271"/>
            <a:ext cx="302800" cy="314715"/>
          </a:xfrm>
          <a:prstGeom prst="rect">
            <a:avLst/>
          </a:prstGeom>
        </p:spPr>
      </p:pic>
    </p:spTree>
    <p:extLst>
      <p:ext uri="{BB962C8B-B14F-4D97-AF65-F5344CB8AC3E}">
        <p14:creationId xmlns:p14="http://schemas.microsoft.com/office/powerpoint/2010/main" val="110515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DBFB09-CAE7-44C2-A973-E22009D5EC69}"/>
              </a:ext>
            </a:extLst>
          </p:cNvPr>
          <p:cNvSpPr txBox="1"/>
          <p:nvPr/>
        </p:nvSpPr>
        <p:spPr>
          <a:xfrm>
            <a:off x="2201463" y="811628"/>
            <a:ext cx="7961351" cy="646331"/>
          </a:xfrm>
          <a:prstGeom prst="rect">
            <a:avLst/>
          </a:prstGeom>
          <a:noFill/>
        </p:spPr>
        <p:txBody>
          <a:bodyPr wrap="square" rtlCol="0">
            <a:spAutoFit/>
          </a:bodyPr>
          <a:lstStyle/>
          <a:p>
            <a:pPr algn="ctr"/>
            <a:r>
              <a:rPr lang="nl-NL" sz="3600" b="1" dirty="0">
                <a:latin typeface="Museo Sans Rounded 700" panose="02000000000000000000" pitchFamily="50" charset="0"/>
              </a:rPr>
              <a:t>Aan het einde van deze mini workshop:</a:t>
            </a:r>
            <a:endParaRPr lang="en-NL" sz="3600" b="1" dirty="0">
              <a:latin typeface="Museo Sans Rounded 700" panose="02000000000000000000" pitchFamily="50" charset="0"/>
            </a:endParaRPr>
          </a:p>
        </p:txBody>
      </p:sp>
      <p:sp>
        <p:nvSpPr>
          <p:cNvPr id="3" name="TextBox 2">
            <a:extLst>
              <a:ext uri="{FF2B5EF4-FFF2-40B4-BE49-F238E27FC236}">
                <a16:creationId xmlns:a16="http://schemas.microsoft.com/office/drawing/2014/main" id="{60252D41-C293-4490-82E7-283D0C731134}"/>
              </a:ext>
            </a:extLst>
          </p:cNvPr>
          <p:cNvSpPr txBox="1"/>
          <p:nvPr/>
        </p:nvSpPr>
        <p:spPr>
          <a:xfrm>
            <a:off x="659957" y="1969421"/>
            <a:ext cx="11044362" cy="1569660"/>
          </a:xfrm>
          <a:prstGeom prst="rect">
            <a:avLst/>
          </a:prstGeom>
          <a:noFill/>
        </p:spPr>
        <p:txBody>
          <a:bodyPr wrap="square" rtlCol="0">
            <a:spAutoFit/>
          </a:bodyPr>
          <a:lstStyle/>
          <a:p>
            <a:pPr algn="ctr"/>
            <a:r>
              <a:rPr lang="en-US" sz="3200" dirty="0">
                <a:solidFill>
                  <a:srgbClr val="007586"/>
                </a:solidFill>
                <a:latin typeface="Museo Sans Rounded 500" panose="02000000000000000000" pitchFamily="50" charset="0"/>
              </a:rPr>
              <a:t>Weten jullie wat </a:t>
            </a:r>
            <a:r>
              <a:rPr lang="en-US" sz="3200" b="1" dirty="0">
                <a:solidFill>
                  <a:srgbClr val="007586"/>
                </a:solidFill>
                <a:latin typeface="Museo Sans Rounded 500" panose="02000000000000000000" pitchFamily="50" charset="0"/>
              </a:rPr>
              <a:t>samenwerken</a:t>
            </a:r>
            <a:r>
              <a:rPr lang="en-US" sz="3200" dirty="0">
                <a:solidFill>
                  <a:srgbClr val="007586"/>
                </a:solidFill>
                <a:latin typeface="Museo Sans Rounded 500" panose="02000000000000000000" pitchFamily="50" charset="0"/>
              </a:rPr>
              <a:t> met de cliënt en naasten inhoudt, waarom dit belangrijk is en wat jullie hierin nodig hebben om dit </a:t>
            </a:r>
            <a:r>
              <a:rPr lang="en-US" sz="3200" b="1" dirty="0">
                <a:solidFill>
                  <a:srgbClr val="007586"/>
                </a:solidFill>
                <a:latin typeface="Museo Sans Rounded 500" panose="02000000000000000000" pitchFamily="50" charset="0"/>
              </a:rPr>
              <a:t>prettig</a:t>
            </a:r>
            <a:r>
              <a:rPr lang="en-US" sz="3200" dirty="0">
                <a:solidFill>
                  <a:srgbClr val="007586"/>
                </a:solidFill>
                <a:latin typeface="Museo Sans Rounded 500" panose="02000000000000000000" pitchFamily="50" charset="0"/>
              </a:rPr>
              <a:t> en </a:t>
            </a:r>
            <a:r>
              <a:rPr lang="en-US" sz="3200" b="1" dirty="0">
                <a:solidFill>
                  <a:srgbClr val="007586"/>
                </a:solidFill>
                <a:latin typeface="Museo Sans Rounded 500" panose="02000000000000000000" pitchFamily="50" charset="0"/>
              </a:rPr>
              <a:t>gelijkswaardig</a:t>
            </a:r>
            <a:r>
              <a:rPr lang="en-US" sz="3200" dirty="0">
                <a:solidFill>
                  <a:srgbClr val="007586"/>
                </a:solidFill>
                <a:latin typeface="Museo Sans Rounded 500" panose="02000000000000000000" pitchFamily="50" charset="0"/>
              </a:rPr>
              <a:t> te kunnen doen.</a:t>
            </a:r>
            <a:endParaRPr lang="en-NL" sz="3200" dirty="0">
              <a:solidFill>
                <a:srgbClr val="007586"/>
              </a:solidFill>
              <a:latin typeface="Museo Sans Rounded 500" panose="02000000000000000000" pitchFamily="50" charset="0"/>
            </a:endParaRPr>
          </a:p>
        </p:txBody>
      </p:sp>
      <p:sp>
        <p:nvSpPr>
          <p:cNvPr id="4" name="TextBox 3">
            <a:extLst>
              <a:ext uri="{FF2B5EF4-FFF2-40B4-BE49-F238E27FC236}">
                <a16:creationId xmlns:a16="http://schemas.microsoft.com/office/drawing/2014/main" id="{3AB1C0A2-F4CA-4EBA-A0C2-05FEC84FF220}"/>
              </a:ext>
            </a:extLst>
          </p:cNvPr>
          <p:cNvSpPr txBox="1"/>
          <p:nvPr/>
        </p:nvSpPr>
        <p:spPr>
          <a:xfrm>
            <a:off x="3008416" y="5195523"/>
            <a:ext cx="6175168" cy="830997"/>
          </a:xfrm>
          <a:prstGeom prst="rect">
            <a:avLst/>
          </a:prstGeom>
          <a:noFill/>
        </p:spPr>
        <p:txBody>
          <a:bodyPr wrap="square" rtlCol="0">
            <a:spAutoFit/>
          </a:bodyPr>
          <a:lstStyle/>
          <a:p>
            <a:pPr algn="ctr"/>
            <a:r>
              <a:rPr lang="nl-NL" sz="4800" b="1" dirty="0">
                <a:solidFill>
                  <a:schemeClr val="bg1"/>
                </a:solidFill>
                <a:latin typeface="Museo Sans Rounded 500" panose="02000000000000000000" pitchFamily="50" charset="0"/>
              </a:rPr>
              <a:t>Doel</a:t>
            </a:r>
            <a:endParaRPr lang="en-NL" sz="4800" b="1" dirty="0">
              <a:solidFill>
                <a:schemeClr val="bg1"/>
              </a:solidFill>
              <a:latin typeface="Museo Sans Rounded 500" panose="02000000000000000000" pitchFamily="50" charset="0"/>
            </a:endParaRPr>
          </a:p>
        </p:txBody>
      </p:sp>
    </p:spTree>
    <p:extLst>
      <p:ext uri="{BB962C8B-B14F-4D97-AF65-F5344CB8AC3E}">
        <p14:creationId xmlns:p14="http://schemas.microsoft.com/office/powerpoint/2010/main" val="407823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511544" y="1209028"/>
            <a:ext cx="5446644" cy="1754326"/>
          </a:xfrm>
          <a:prstGeom prst="rect">
            <a:avLst/>
          </a:prstGeom>
          <a:noFill/>
        </p:spPr>
        <p:txBody>
          <a:bodyPr wrap="square" rtlCol="0">
            <a:spAutoFit/>
          </a:bodyPr>
          <a:lstStyle/>
          <a:p>
            <a:pPr lvl="0">
              <a:defRPr/>
            </a:pPr>
            <a:r>
              <a:rPr lang="en-US" sz="2800" dirty="0">
                <a:solidFill>
                  <a:prstClr val="white"/>
                </a:solidFill>
                <a:latin typeface="Museo Sans Rounded 500" panose="02000000000000000000" pitchFamily="50" charset="0"/>
              </a:rPr>
              <a:t>Iedereen voelt </a:t>
            </a:r>
            <a:r>
              <a:rPr lang="en-US" sz="2800" dirty="0" err="1">
                <a:solidFill>
                  <a:prstClr val="white"/>
                </a:solidFill>
                <a:latin typeface="Museo Sans Rounded 500" panose="02000000000000000000" pitchFamily="50" charset="0"/>
              </a:rPr>
              <a:t>wel</a:t>
            </a:r>
            <a:r>
              <a:rPr lang="en-US" sz="2800" dirty="0">
                <a:solidFill>
                  <a:prstClr val="white"/>
                </a:solidFill>
                <a:latin typeface="Museo Sans Rounded 500" panose="02000000000000000000" pitchFamily="50" charset="0"/>
              </a:rPr>
              <a:t> </a:t>
            </a:r>
            <a:r>
              <a:rPr lang="en-US" sz="2800" dirty="0" err="1">
                <a:solidFill>
                  <a:prstClr val="white"/>
                </a:solidFill>
                <a:latin typeface="Museo Sans Rounded 500" panose="02000000000000000000" pitchFamily="50" charset="0"/>
              </a:rPr>
              <a:t>eens</a:t>
            </a:r>
            <a:r>
              <a:rPr lang="en-US" sz="2800" dirty="0">
                <a:solidFill>
                  <a:prstClr val="white"/>
                </a:solidFill>
                <a:latin typeface="Museo Sans Rounded 500" panose="02000000000000000000" pitchFamily="50" charset="0"/>
              </a:rPr>
              <a:t> weerstand!</a:t>
            </a:r>
          </a:p>
          <a:p>
            <a:pPr lvl="0">
              <a:defRPr/>
            </a:pPr>
            <a:endParaRPr lang="en-US" sz="2000" dirty="0">
              <a:solidFill>
                <a:prstClr val="white"/>
              </a:solidFill>
              <a:latin typeface="Museo Sans Rounded 500" panose="02000000000000000000" pitchFamily="50" charset="0"/>
            </a:endParaRPr>
          </a:p>
          <a:p>
            <a:pPr lvl="0">
              <a:defRPr/>
            </a:pPr>
            <a:endParaRPr lang="en-US" sz="2000" dirty="0">
              <a:solidFill>
                <a:prstClr val="white"/>
              </a:solidFill>
              <a:latin typeface="Museo Sans Rounded 500" panose="02000000000000000000" pitchFamily="50" charset="0"/>
            </a:endParaRPr>
          </a:p>
          <a:p>
            <a:pPr lvl="0">
              <a:defRPr/>
            </a:pPr>
            <a:endParaRPr lang="en-US" sz="2000" dirty="0">
              <a:solidFill>
                <a:prstClr val="white"/>
              </a:solidFill>
              <a:latin typeface="Museo Sans Rounded 500" panose="02000000000000000000" pitchFamily="50" charset="0"/>
            </a:endParaRPr>
          </a:p>
          <a:p>
            <a:pPr lvl="0">
              <a:defRPr/>
            </a:pPr>
            <a:endParaRPr lang="en-US" sz="2000" dirty="0">
              <a:solidFill>
                <a:prstClr val="white"/>
              </a:solidFill>
              <a:latin typeface="Museo Sans Rounded 500" panose="02000000000000000000" pitchFamily="50" charset="0"/>
            </a:endParaRPr>
          </a:p>
        </p:txBody>
      </p:sp>
      <p:sp>
        <p:nvSpPr>
          <p:cNvPr id="5" name="Tekstvak 4">
            <a:extLst>
              <a:ext uri="{FF2B5EF4-FFF2-40B4-BE49-F238E27FC236}">
                <a16:creationId xmlns:a16="http://schemas.microsoft.com/office/drawing/2014/main" id="{FC0EEE74-9764-860E-5543-F024F2341430}"/>
              </a:ext>
            </a:extLst>
          </p:cNvPr>
          <p:cNvSpPr txBox="1"/>
          <p:nvPr/>
        </p:nvSpPr>
        <p:spPr>
          <a:xfrm>
            <a:off x="788543" y="608863"/>
            <a:ext cx="4891913" cy="5016758"/>
          </a:xfrm>
          <a:prstGeom prst="rect">
            <a:avLst/>
          </a:prstGeom>
          <a:noFill/>
        </p:spPr>
        <p:txBody>
          <a:bodyPr wrap="square" rtlCol="0">
            <a:spAutoFit/>
          </a:bodyPr>
          <a:lstStyle/>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a:p>
            <a:pPr lvl="0">
              <a:defRPr/>
            </a:pPr>
            <a:r>
              <a:rPr lang="en-US" sz="2000" b="1" i="1" dirty="0">
                <a:solidFill>
                  <a:srgbClr val="EC008C"/>
                </a:solidFill>
                <a:latin typeface="Museo Sans Rounded 500" panose="02000000000000000000" pitchFamily="50" charset="0"/>
              </a:rPr>
              <a:t>Dat klopt!</a:t>
            </a:r>
          </a:p>
          <a:p>
            <a:pPr lvl="0">
              <a:defRPr/>
            </a:pPr>
            <a:r>
              <a:rPr lang="en-US" sz="2000" i="1" dirty="0">
                <a:solidFill>
                  <a:srgbClr val="EC008C"/>
                </a:solidFill>
                <a:latin typeface="Museo Sans Rounded 500" panose="02000000000000000000" pitchFamily="50" charset="0"/>
              </a:rPr>
              <a:t>Toch vraagt het bieden van </a:t>
            </a:r>
            <a:r>
              <a:rPr lang="en-US" sz="2000" b="1" i="1" dirty="0">
                <a:solidFill>
                  <a:srgbClr val="A6CE39"/>
                </a:solidFill>
                <a:latin typeface="Museo Sans Rounded 500" panose="02000000000000000000" pitchFamily="50" charset="0"/>
              </a:rPr>
              <a:t>passende zorg </a:t>
            </a:r>
            <a:r>
              <a:rPr lang="en-US" sz="2000" i="1" dirty="0">
                <a:solidFill>
                  <a:srgbClr val="EC008C"/>
                </a:solidFill>
                <a:latin typeface="Museo Sans Rounded 500" panose="02000000000000000000" pitchFamily="50" charset="0"/>
              </a:rPr>
              <a:t>om een andere manier van denken en (samen)werken dan we gewend zijn.</a:t>
            </a:r>
          </a:p>
        </p:txBody>
      </p:sp>
      <p:pic>
        <p:nvPicPr>
          <p:cNvPr id="4" name="Afbeelding 3" descr="Afbeelding met Menselijk gezicht, clipart, tekst, illustratie&#10;&#10;Door AI gegenereerde inhoud is mogelijk onjuist.">
            <a:extLst>
              <a:ext uri="{FF2B5EF4-FFF2-40B4-BE49-F238E27FC236}">
                <a16:creationId xmlns:a16="http://schemas.microsoft.com/office/drawing/2014/main" id="{106D1DC5-442E-8036-8AE4-5B21772F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980" y="475058"/>
            <a:ext cx="3370082" cy="3370082"/>
          </a:xfrm>
          <a:prstGeom prst="rect">
            <a:avLst/>
          </a:prstGeom>
        </p:spPr>
      </p:pic>
      <p:pic>
        <p:nvPicPr>
          <p:cNvPr id="14" name="Graphic 13" descr="Klapbord met effen opvulling">
            <a:extLst>
              <a:ext uri="{FF2B5EF4-FFF2-40B4-BE49-F238E27FC236}">
                <a16:creationId xmlns:a16="http://schemas.microsoft.com/office/drawing/2014/main" id="{1A6F6BBC-4323-6B10-3672-A5CE319AD36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5862" y="5625621"/>
            <a:ext cx="914400" cy="914400"/>
          </a:xfrm>
          <a:prstGeom prst="rect">
            <a:avLst/>
          </a:prstGeom>
        </p:spPr>
      </p:pic>
      <p:cxnSp>
        <p:nvCxnSpPr>
          <p:cNvPr id="16" name="Verbindingslijn: gekromd 15">
            <a:extLst>
              <a:ext uri="{FF2B5EF4-FFF2-40B4-BE49-F238E27FC236}">
                <a16:creationId xmlns:a16="http://schemas.microsoft.com/office/drawing/2014/main" id="{CC155105-34F6-35A7-BF6A-A8992741A7FB}"/>
              </a:ext>
            </a:extLst>
          </p:cNvPr>
          <p:cNvCxnSpPr>
            <a:cxnSpLocks/>
          </p:cNvCxnSpPr>
          <p:nvPr/>
        </p:nvCxnSpPr>
        <p:spPr>
          <a:xfrm flipV="1">
            <a:off x="5184742" y="5261500"/>
            <a:ext cx="1926998" cy="821321"/>
          </a:xfrm>
          <a:prstGeom prst="curvedConnector3">
            <a:avLst/>
          </a:prstGeom>
          <a:ln w="88900">
            <a:solidFill>
              <a:srgbClr val="EC008C"/>
            </a:solidFill>
            <a:tailEnd type="triangle"/>
          </a:ln>
        </p:spPr>
        <p:style>
          <a:lnRef idx="1">
            <a:schemeClr val="accent1"/>
          </a:lnRef>
          <a:fillRef idx="0">
            <a:schemeClr val="accent1"/>
          </a:fillRef>
          <a:effectRef idx="0">
            <a:schemeClr val="accent1"/>
          </a:effectRef>
          <a:fontRef idx="minor">
            <a:schemeClr val="tx1"/>
          </a:fontRef>
        </p:style>
      </p:cxnSp>
      <p:pic>
        <p:nvPicPr>
          <p:cNvPr id="6" name="Afbeelding 5" descr="Afbeelding met patroon, Rechthoek, plein, schermopname&#10;&#10;Door AI gegenereerde inhoud is mogelijk onjuist.">
            <a:extLst>
              <a:ext uri="{FF2B5EF4-FFF2-40B4-BE49-F238E27FC236}">
                <a16:creationId xmlns:a16="http://schemas.microsoft.com/office/drawing/2014/main" id="{E129FFFB-5337-6A5D-BFAE-37807581B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784" y="2997139"/>
            <a:ext cx="2675021" cy="2675021"/>
          </a:xfrm>
          <a:prstGeom prst="rect">
            <a:avLst/>
          </a:prstGeom>
        </p:spPr>
      </p:pic>
    </p:spTree>
    <p:extLst>
      <p:ext uri="{BB962C8B-B14F-4D97-AF65-F5344CB8AC3E}">
        <p14:creationId xmlns:p14="http://schemas.microsoft.com/office/powerpoint/2010/main" val="2650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542014" y="1124702"/>
            <a:ext cx="11107972" cy="33547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3200" b="1" dirty="0">
                <a:solidFill>
                  <a:prstClr val="white"/>
                </a:solidFill>
                <a:latin typeface="Museo Sans Rounded 700" panose="02000000000000000000" pitchFamily="50" charset="0"/>
              </a:rPr>
              <a:t>In de film: e</a:t>
            </a:r>
            <a:r>
              <a:rPr kumimoji="0" lang="nl-NL" sz="32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en voorbeeld van </a:t>
            </a:r>
            <a:r>
              <a:rPr kumimoji="0" lang="nl-NL" sz="32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anders denken</a:t>
            </a:r>
            <a:r>
              <a:rPr kumimoji="0" lang="nl-NL" sz="32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l-NL" sz="3200" b="1" i="0"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EC008C"/>
                </a:solidFill>
                <a:effectLst/>
                <a:uLnTx/>
                <a:uFillTx/>
                <a:latin typeface="Museo Sans Rounded 700" panose="02000000000000000000" pitchFamily="50"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rPr>
              <a:t>Spreken wij over het inzetten van naasten?</a:t>
            </a:r>
          </a:p>
          <a:p>
            <a:pPr marL="0" marR="0" lvl="0" indent="0" defTabSz="914400" rtl="0" eaLnBrk="1" fontAlgn="auto" latinLnBrk="0" hangingPunct="1">
              <a:lnSpc>
                <a:spcPct val="100000"/>
              </a:lnSpc>
              <a:spcBef>
                <a:spcPts val="0"/>
              </a:spcBef>
              <a:spcAft>
                <a:spcPts val="0"/>
              </a:spcAft>
              <a:buClrTx/>
              <a:buSzTx/>
              <a:buFontTx/>
              <a:buNone/>
              <a:tabLst/>
              <a:defRPr/>
            </a:pPr>
            <a:r>
              <a:rPr lang="nl-NL" sz="3600" i="1" dirty="0">
                <a:solidFill>
                  <a:prstClr val="white"/>
                </a:solidFill>
                <a:latin typeface="Museo Sans Rounded 700" panose="02000000000000000000" pitchFamily="50" charset="0"/>
              </a:rPr>
              <a:t>Of denken we anders…..</a:t>
            </a:r>
          </a:p>
          <a:p>
            <a:pPr marL="0" marR="0" lvl="0" indent="0" defTabSz="914400" rtl="0" eaLnBrk="1" fontAlgn="auto" latinLnBrk="0" hangingPunct="1">
              <a:lnSpc>
                <a:spcPct val="100000"/>
              </a:lnSpc>
              <a:spcBef>
                <a:spcPts val="0"/>
              </a:spcBef>
              <a:spcAft>
                <a:spcPts val="0"/>
              </a:spcAft>
              <a:buClrTx/>
              <a:buSzTx/>
              <a:buFontTx/>
              <a:buNone/>
              <a:tabLst/>
              <a:defRPr/>
            </a:pPr>
            <a:r>
              <a:rPr lang="nl-NL" sz="3600" i="1" dirty="0">
                <a:solidFill>
                  <a:prstClr val="white"/>
                </a:solidFill>
                <a:latin typeface="Museo Sans Rounded 700" panose="02000000000000000000" pitchFamily="50" charset="0"/>
              </a:rPr>
              <a:t> en spreken we over samenwerken met naasten?</a:t>
            </a:r>
            <a:endParaRPr kumimoji="0" lang="nl-NL" sz="3600" b="0" i="1" u="none" strike="noStrike" kern="1200" cap="none" spc="0" normalizeH="0" baseline="0" noProof="0" dirty="0">
              <a:ln>
                <a:noFill/>
              </a:ln>
              <a:solidFill>
                <a:prstClr val="white"/>
              </a:solidFill>
              <a:effectLst/>
              <a:uLnTx/>
              <a:uFillTx/>
              <a:latin typeface="Museo Sans Rounded 700" panose="02000000000000000000" pitchFamily="50" charset="0"/>
              <a:ea typeface="+mn-ea"/>
              <a:cs typeface="+mn-cs"/>
            </a:endParaRPr>
          </a:p>
        </p:txBody>
      </p:sp>
    </p:spTree>
    <p:extLst>
      <p:ext uri="{BB962C8B-B14F-4D97-AF65-F5344CB8AC3E}">
        <p14:creationId xmlns:p14="http://schemas.microsoft.com/office/powerpoint/2010/main" val="149181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A8956E8-E393-24A1-61B6-703D7A81A9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7556AE-B469-F33B-1B97-05FEF1565C73}"/>
              </a:ext>
            </a:extLst>
          </p:cNvPr>
          <p:cNvSpPr txBox="1"/>
          <p:nvPr/>
        </p:nvSpPr>
        <p:spPr>
          <a:xfrm>
            <a:off x="6511544" y="1209028"/>
            <a:ext cx="5446644" cy="5201424"/>
          </a:xfrm>
          <a:prstGeom prst="rect">
            <a:avLst/>
          </a:prstGeom>
          <a:noFill/>
        </p:spPr>
        <p:txBody>
          <a:bodyPr wrap="square" rtlCol="0">
            <a:spAutoFit/>
          </a:bodyPr>
          <a:lstStyle/>
          <a:p>
            <a:pPr lvl="0">
              <a:defRPr/>
            </a:pPr>
            <a:r>
              <a:rPr lang="en-US" sz="2400" dirty="0">
                <a:solidFill>
                  <a:prstClr val="white"/>
                </a:solidFill>
                <a:latin typeface="Museo Sans Rounded 500" panose="02000000000000000000" pitchFamily="50" charset="0"/>
              </a:rPr>
              <a:t>Een gelijkwaardige samenwerking zorgt ervoor dat:</a:t>
            </a:r>
          </a:p>
          <a:p>
            <a:pPr lvl="0">
              <a:defRPr/>
            </a:pPr>
            <a:endParaRPr lang="en-US" sz="2000" dirty="0">
              <a:solidFill>
                <a:prstClr val="white"/>
              </a:solidFill>
              <a:latin typeface="Museo Sans Rounded 500" panose="02000000000000000000" pitchFamily="50" charset="0"/>
            </a:endParaRPr>
          </a:p>
          <a:p>
            <a:pPr lvl="0">
              <a:defRPr/>
            </a:pPr>
            <a:r>
              <a:rPr lang="en-US" sz="2200" i="1" dirty="0">
                <a:solidFill>
                  <a:prstClr val="white"/>
                </a:solidFill>
                <a:latin typeface="Museo Sans Rounded 500" panose="02000000000000000000" pitchFamily="50" charset="0"/>
              </a:rPr>
              <a:t>     De zorg en </a:t>
            </a:r>
            <a:r>
              <a:rPr lang="en-US" sz="2200" i="1" dirty="0" err="1">
                <a:solidFill>
                  <a:prstClr val="white"/>
                </a:solidFill>
                <a:latin typeface="Museo Sans Rounded 500" panose="02000000000000000000" pitchFamily="50" charset="0"/>
              </a:rPr>
              <a:t>ondersteuning</a:t>
            </a: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aansluiten</a:t>
            </a:r>
            <a:br>
              <a:rPr lang="en-US" sz="2200" i="1" dirty="0">
                <a:solidFill>
                  <a:prstClr val="white"/>
                </a:solidFill>
                <a:latin typeface="Museo Sans Rounded 500" panose="02000000000000000000" pitchFamily="50" charset="0"/>
              </a:rPr>
            </a:b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bij</a:t>
            </a:r>
            <a:r>
              <a:rPr lang="en-US" sz="2200" i="1" dirty="0">
                <a:solidFill>
                  <a:prstClr val="white"/>
                </a:solidFill>
                <a:latin typeface="Museo Sans Rounded 500" panose="02000000000000000000" pitchFamily="50" charset="0"/>
              </a:rPr>
              <a:t> de</a:t>
            </a:r>
            <a:r>
              <a:rPr lang="en-US" sz="2200" i="1" dirty="0">
                <a:solidFill>
                  <a:srgbClr val="A6CE39"/>
                </a:solidFill>
                <a:latin typeface="Museo Sans Rounded 500" panose="02000000000000000000" pitchFamily="50" charset="0"/>
              </a:rPr>
              <a:t> wensen </a:t>
            </a:r>
            <a:r>
              <a:rPr lang="en-US" sz="2200" i="1" dirty="0">
                <a:solidFill>
                  <a:prstClr val="white"/>
                </a:solidFill>
                <a:latin typeface="Museo Sans Rounded 500" panose="02000000000000000000" pitchFamily="50" charset="0"/>
              </a:rPr>
              <a:t>van de cliënt.</a:t>
            </a:r>
          </a:p>
          <a:p>
            <a:pPr lvl="0">
              <a:defRPr/>
            </a:pPr>
            <a:endParaRPr lang="en-US" sz="2200" i="1" dirty="0">
              <a:solidFill>
                <a:prstClr val="white"/>
              </a:solidFill>
              <a:latin typeface="Museo Sans Rounded 500" panose="02000000000000000000" pitchFamily="50" charset="0"/>
            </a:endParaRPr>
          </a:p>
          <a:p>
            <a:pPr lvl="0">
              <a:defRPr/>
            </a:pPr>
            <a:r>
              <a:rPr lang="en-US" sz="2200" i="1" dirty="0">
                <a:solidFill>
                  <a:prstClr val="white"/>
                </a:solidFill>
                <a:latin typeface="Museo Sans Rounded 500" panose="02000000000000000000" pitchFamily="50" charset="0"/>
              </a:rPr>
              <a:t>     Iedereen denkt en handelt </a:t>
            </a:r>
            <a:r>
              <a:rPr lang="en-US" sz="2200" i="1" dirty="0" err="1">
                <a:solidFill>
                  <a:prstClr val="white"/>
                </a:solidFill>
                <a:latin typeface="Museo Sans Rounded 500" panose="02000000000000000000" pitchFamily="50" charset="0"/>
              </a:rPr>
              <a:t>vanuit</a:t>
            </a:r>
            <a:r>
              <a:rPr lang="en-US" sz="2200" i="1" dirty="0">
                <a:solidFill>
                  <a:prstClr val="white"/>
                </a:solidFill>
                <a:latin typeface="Museo Sans Rounded 500" panose="02000000000000000000" pitchFamily="50" charset="0"/>
              </a:rPr>
              <a:t>  </a:t>
            </a:r>
            <a:br>
              <a:rPr lang="en-US" sz="2200" i="1" dirty="0">
                <a:solidFill>
                  <a:prstClr val="white"/>
                </a:solidFill>
                <a:latin typeface="Museo Sans Rounded 500" panose="02000000000000000000" pitchFamily="50" charset="0"/>
              </a:rPr>
            </a:br>
            <a:r>
              <a:rPr lang="en-US" sz="2200" i="1" dirty="0">
                <a:solidFill>
                  <a:prstClr val="white"/>
                </a:solidFill>
                <a:latin typeface="Museo Sans Rounded 500" panose="02000000000000000000" pitchFamily="50" charset="0"/>
              </a:rPr>
              <a:t>     </a:t>
            </a:r>
            <a:r>
              <a:rPr lang="en-US" sz="2200" i="1" dirty="0" err="1">
                <a:solidFill>
                  <a:srgbClr val="A6CE39"/>
                </a:solidFill>
                <a:latin typeface="Museo Sans Rounded 500" panose="02000000000000000000" pitchFamily="50" charset="0"/>
              </a:rPr>
              <a:t>aandacht</a:t>
            </a:r>
            <a:r>
              <a:rPr lang="en-US" sz="2200" i="1" dirty="0">
                <a:solidFill>
                  <a:srgbClr val="EC008C"/>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voor</a:t>
            </a:r>
            <a:r>
              <a:rPr lang="en-US" sz="2200" i="1" dirty="0">
                <a:solidFill>
                  <a:prstClr val="white"/>
                </a:solidFill>
                <a:latin typeface="Museo Sans Rounded 500" panose="02000000000000000000" pitchFamily="50" charset="0"/>
              </a:rPr>
              <a:t> zorg en welzijn van de </a:t>
            </a:r>
            <a:br>
              <a:rPr lang="en-US" sz="2200" i="1" dirty="0">
                <a:solidFill>
                  <a:prstClr val="white"/>
                </a:solidFill>
                <a:latin typeface="Museo Sans Rounded 500" panose="02000000000000000000" pitchFamily="50" charset="0"/>
              </a:rPr>
            </a:b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cliënt</a:t>
            </a:r>
            <a:r>
              <a:rPr lang="en-US" sz="2200" i="1" dirty="0">
                <a:solidFill>
                  <a:prstClr val="white"/>
                </a:solidFill>
                <a:latin typeface="Museo Sans Rounded 500" panose="02000000000000000000" pitchFamily="50" charset="0"/>
              </a:rPr>
              <a:t>.</a:t>
            </a:r>
          </a:p>
          <a:p>
            <a:pPr lvl="0">
              <a:defRPr/>
            </a:pPr>
            <a:endParaRPr lang="en-US" sz="2200" i="1" dirty="0">
              <a:solidFill>
                <a:prstClr val="white"/>
              </a:solidFill>
              <a:latin typeface="Museo Sans Rounded 500" panose="02000000000000000000" pitchFamily="50" charset="0"/>
            </a:endParaRPr>
          </a:p>
          <a:p>
            <a:pPr lvl="0">
              <a:defRPr/>
            </a:pPr>
            <a:r>
              <a:rPr lang="en-US" sz="2200" i="1" dirty="0">
                <a:solidFill>
                  <a:prstClr val="white"/>
                </a:solidFill>
                <a:latin typeface="Museo Sans Rounded 500" panose="02000000000000000000" pitchFamily="50" charset="0"/>
              </a:rPr>
              <a:t>     Er </a:t>
            </a:r>
            <a:r>
              <a:rPr lang="en-US" sz="2200" i="1" dirty="0">
                <a:solidFill>
                  <a:srgbClr val="A6CE39"/>
                </a:solidFill>
                <a:latin typeface="Museo Sans Rounded 500" panose="02000000000000000000" pitchFamily="50" charset="0"/>
              </a:rPr>
              <a:t>een team </a:t>
            </a:r>
            <a:r>
              <a:rPr lang="en-US" sz="2200" i="1" dirty="0">
                <a:solidFill>
                  <a:prstClr val="white"/>
                </a:solidFill>
                <a:latin typeface="Museo Sans Rounded 500" panose="02000000000000000000" pitchFamily="50" charset="0"/>
              </a:rPr>
              <a:t>ontstaat waarin </a:t>
            </a:r>
            <a:r>
              <a:rPr lang="en-US" sz="2200" i="1" dirty="0" err="1">
                <a:solidFill>
                  <a:prstClr val="white"/>
                </a:solidFill>
                <a:latin typeface="Museo Sans Rounded 500" panose="02000000000000000000" pitchFamily="50" charset="0"/>
              </a:rPr>
              <a:t>iedereen</a:t>
            </a:r>
            <a:r>
              <a:rPr lang="en-US" sz="2200" i="1" dirty="0">
                <a:solidFill>
                  <a:prstClr val="white"/>
                </a:solidFill>
                <a:latin typeface="Museo Sans Rounded 500" panose="02000000000000000000" pitchFamily="50" charset="0"/>
              </a:rPr>
              <a:t> </a:t>
            </a:r>
            <a:br>
              <a:rPr lang="en-US" sz="2200" i="1" dirty="0">
                <a:solidFill>
                  <a:prstClr val="white"/>
                </a:solidFill>
                <a:latin typeface="Museo Sans Rounded 500" panose="02000000000000000000" pitchFamily="50" charset="0"/>
              </a:rPr>
            </a:b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zich</a:t>
            </a: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vanuit</a:t>
            </a:r>
            <a:r>
              <a:rPr lang="en-US" sz="2200" i="1" dirty="0">
                <a:solidFill>
                  <a:prstClr val="white"/>
                </a:solidFill>
                <a:latin typeface="Museo Sans Rounded 500" panose="02000000000000000000" pitchFamily="50" charset="0"/>
              </a:rPr>
              <a:t> zijn of haar </a:t>
            </a:r>
            <a:r>
              <a:rPr lang="en-US" sz="2200" i="1" dirty="0" err="1">
                <a:solidFill>
                  <a:prstClr val="white"/>
                </a:solidFill>
                <a:latin typeface="Museo Sans Rounded 500" panose="02000000000000000000" pitchFamily="50" charset="0"/>
              </a:rPr>
              <a:t>rol</a:t>
            </a: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herkent</a:t>
            </a:r>
            <a:r>
              <a:rPr lang="en-US" sz="2200" i="1" dirty="0">
                <a:solidFill>
                  <a:prstClr val="white"/>
                </a:solidFill>
                <a:latin typeface="Museo Sans Rounded 500" panose="02000000000000000000" pitchFamily="50" charset="0"/>
              </a:rPr>
              <a:t>, </a:t>
            </a:r>
            <a:br>
              <a:rPr lang="en-US" sz="2200" i="1" dirty="0">
                <a:solidFill>
                  <a:prstClr val="white"/>
                </a:solidFill>
                <a:latin typeface="Museo Sans Rounded 500" panose="02000000000000000000" pitchFamily="50" charset="0"/>
              </a:rPr>
            </a:b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erkend</a:t>
            </a: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en</a:t>
            </a:r>
            <a:r>
              <a:rPr lang="en-US" sz="2200" i="1" dirty="0">
                <a:solidFill>
                  <a:prstClr val="white"/>
                </a:solidFill>
                <a:latin typeface="Museo Sans Rounded 500" panose="02000000000000000000" pitchFamily="50" charset="0"/>
              </a:rPr>
              <a:t> </a:t>
            </a:r>
            <a:r>
              <a:rPr lang="en-US" sz="2200" i="1" dirty="0" err="1">
                <a:solidFill>
                  <a:prstClr val="white"/>
                </a:solidFill>
                <a:latin typeface="Museo Sans Rounded 500" panose="02000000000000000000" pitchFamily="50" charset="0"/>
              </a:rPr>
              <a:t>gewaardeerd</a:t>
            </a:r>
            <a:r>
              <a:rPr lang="en-US" sz="2200" i="1" dirty="0">
                <a:solidFill>
                  <a:prstClr val="white"/>
                </a:solidFill>
                <a:latin typeface="Museo Sans Rounded 500" panose="02000000000000000000" pitchFamily="50" charset="0"/>
              </a:rPr>
              <a:t> voelt.</a:t>
            </a:r>
          </a:p>
          <a:p>
            <a:pPr lvl="0">
              <a:defRPr/>
            </a:pPr>
            <a:endParaRPr lang="en-US" sz="2200" i="1" dirty="0">
              <a:solidFill>
                <a:prstClr val="white"/>
              </a:solidFill>
              <a:latin typeface="Museo Sans Rounded 500" panose="02000000000000000000" pitchFamily="50" charset="0"/>
            </a:endParaRPr>
          </a:p>
          <a:p>
            <a:pPr lvl="0">
              <a:defRPr/>
            </a:pPr>
            <a:r>
              <a:rPr lang="en-US" sz="2200" i="1" dirty="0">
                <a:solidFill>
                  <a:prstClr val="white"/>
                </a:solidFill>
                <a:latin typeface="Museo Sans Rounded 500" panose="02000000000000000000" pitchFamily="50" charset="0"/>
              </a:rPr>
              <a:t>     </a:t>
            </a: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5" name="Tekstvak 4">
            <a:extLst>
              <a:ext uri="{FF2B5EF4-FFF2-40B4-BE49-F238E27FC236}">
                <a16:creationId xmlns:a16="http://schemas.microsoft.com/office/drawing/2014/main" id="{2E2AE0A8-5F2D-6A4D-0C41-5F07C6ACAE8F}"/>
              </a:ext>
            </a:extLst>
          </p:cNvPr>
          <p:cNvSpPr txBox="1"/>
          <p:nvPr/>
        </p:nvSpPr>
        <p:spPr>
          <a:xfrm>
            <a:off x="788543" y="608863"/>
            <a:ext cx="4891913" cy="5570756"/>
          </a:xfrm>
          <a:prstGeom prst="rect">
            <a:avLst/>
          </a:prstGeom>
          <a:noFill/>
        </p:spPr>
        <p:txBody>
          <a:bodyPr wrap="square" rtlCol="0">
            <a:spAutoFit/>
          </a:bodyPr>
          <a:lstStyle/>
          <a:p>
            <a:pPr lvl="0">
              <a:defRPr/>
            </a:pPr>
            <a:r>
              <a:rPr lang="en-US" sz="2800" b="1" dirty="0">
                <a:solidFill>
                  <a:srgbClr val="A6CE39"/>
                </a:solidFill>
                <a:latin typeface="Museo Sans Rounded 500" panose="02000000000000000000" pitchFamily="50" charset="0"/>
              </a:rPr>
              <a:t>De termen uitgelegd.</a:t>
            </a:r>
          </a:p>
          <a:p>
            <a:pPr lvl="0">
              <a:defRPr/>
            </a:pPr>
            <a:r>
              <a:rPr lang="en-US" sz="2800" b="1" dirty="0">
                <a:solidFill>
                  <a:srgbClr val="A6CE39"/>
                </a:solidFill>
                <a:latin typeface="Museo Sans Rounded 500" panose="02000000000000000000" pitchFamily="50" charset="0"/>
              </a:rPr>
              <a:t>Wat bedoelen we met…</a:t>
            </a:r>
          </a:p>
          <a:p>
            <a:pPr lvl="0" algn="ctr">
              <a:defRPr/>
            </a:pPr>
            <a:endParaRPr lang="en-US" sz="2000" b="1" dirty="0">
              <a:solidFill>
                <a:srgbClr val="EC008C"/>
              </a:solidFill>
              <a:latin typeface="Museo Sans Rounded 500" panose="02000000000000000000" pitchFamily="50" charset="0"/>
            </a:endParaRPr>
          </a:p>
          <a:p>
            <a:pPr lvl="0" algn="ctr">
              <a:defRPr/>
            </a:pPr>
            <a:endParaRPr lang="en-US" sz="2000" b="1" dirty="0">
              <a:solidFill>
                <a:srgbClr val="EC008C"/>
              </a:solidFill>
              <a:latin typeface="Museo Sans Rounded 500" panose="02000000000000000000" pitchFamily="50" charset="0"/>
            </a:endParaRPr>
          </a:p>
          <a:p>
            <a:pPr lvl="0" algn="ctr">
              <a:defRPr/>
            </a:pPr>
            <a:r>
              <a:rPr lang="en-US" sz="2000" b="1" dirty="0">
                <a:solidFill>
                  <a:srgbClr val="EC008C"/>
                </a:solidFill>
                <a:latin typeface="Museo Sans Rounded 500" panose="02000000000000000000" pitchFamily="50" charset="0"/>
              </a:rPr>
              <a:t>Samenwerken</a:t>
            </a:r>
          </a:p>
          <a:p>
            <a:pPr lvl="0" algn="ctr">
              <a:defRPr/>
            </a:pPr>
            <a:r>
              <a:rPr lang="en-US" sz="2000" b="1" dirty="0">
                <a:solidFill>
                  <a:srgbClr val="EC008C"/>
                </a:solidFill>
                <a:latin typeface="Museo Sans Rounded 500" panose="02000000000000000000" pitchFamily="50" charset="0"/>
              </a:rPr>
              <a:t>=</a:t>
            </a:r>
          </a:p>
          <a:p>
            <a:pPr lvl="0" algn="ctr">
              <a:defRPr/>
            </a:pPr>
            <a:r>
              <a:rPr lang="en-US" sz="2000" b="1" dirty="0">
                <a:solidFill>
                  <a:srgbClr val="EC008C"/>
                </a:solidFill>
                <a:latin typeface="Museo Sans Rounded 500" panose="02000000000000000000" pitchFamily="50" charset="0"/>
              </a:rPr>
              <a:t>Een gelijkwaardige samenwerking tussen jou, de cliënt en zijn of haar naasten. </a:t>
            </a:r>
          </a:p>
          <a:p>
            <a:pPr lvl="0" algn="ctr">
              <a:defRPr/>
            </a:pPr>
            <a:endParaRPr lang="en-US" sz="2000" b="1" dirty="0">
              <a:solidFill>
                <a:srgbClr val="EC008C"/>
              </a:solidFill>
              <a:latin typeface="Museo Sans Rounded 500" panose="02000000000000000000" pitchFamily="50" charset="0"/>
            </a:endParaRPr>
          </a:p>
          <a:p>
            <a:pPr lvl="0" algn="ctr">
              <a:defRPr/>
            </a:pPr>
            <a:endParaRPr lang="en-US" sz="2000" b="1" dirty="0">
              <a:solidFill>
                <a:srgbClr val="EC008C"/>
              </a:solidFill>
              <a:latin typeface="Museo Sans Rounded 500" panose="02000000000000000000" pitchFamily="50" charset="0"/>
            </a:endParaRPr>
          </a:p>
          <a:p>
            <a:pPr lvl="0" algn="ctr">
              <a:defRPr/>
            </a:pPr>
            <a:endParaRPr lang="en-US" sz="2000" b="1" dirty="0">
              <a:solidFill>
                <a:srgbClr val="EC008C"/>
              </a:solidFill>
              <a:latin typeface="Museo Sans Rounded 500" panose="02000000000000000000" pitchFamily="50" charset="0"/>
            </a:endParaRPr>
          </a:p>
          <a:p>
            <a:pPr lvl="0" algn="ctr">
              <a:defRPr/>
            </a:pPr>
            <a:r>
              <a:rPr lang="en-US" sz="2000" b="1" dirty="0">
                <a:solidFill>
                  <a:srgbClr val="EC008C"/>
                </a:solidFill>
                <a:latin typeface="Museo Sans Rounded 500" panose="02000000000000000000" pitchFamily="50" charset="0"/>
              </a:rPr>
              <a:t>Naasten</a:t>
            </a:r>
          </a:p>
          <a:p>
            <a:pPr lvl="0" algn="ctr">
              <a:defRPr/>
            </a:pPr>
            <a:r>
              <a:rPr lang="en-US" sz="2000" b="1" dirty="0">
                <a:solidFill>
                  <a:srgbClr val="EC008C"/>
                </a:solidFill>
                <a:latin typeface="Museo Sans Rounded 500" panose="02000000000000000000" pitchFamily="50" charset="0"/>
              </a:rPr>
              <a:t>=</a:t>
            </a:r>
          </a:p>
          <a:p>
            <a:pPr lvl="0" algn="ctr">
              <a:defRPr/>
            </a:pPr>
            <a:r>
              <a:rPr lang="en-US" sz="2000" b="1" dirty="0">
                <a:solidFill>
                  <a:srgbClr val="EC008C"/>
                </a:solidFill>
                <a:latin typeface="Museo Sans Rounded 500" panose="02000000000000000000" pitchFamily="50" charset="0"/>
              </a:rPr>
              <a:t>Iedereen die belangrijk is voor de cliënt: mantelzorger, familie, vrijwilliger, vriend of kennis.</a:t>
            </a:r>
          </a:p>
          <a:p>
            <a:pPr lvl="0" algn="ctr">
              <a:defRPr/>
            </a:pPr>
            <a:r>
              <a:rPr lang="en-US" sz="2000" dirty="0">
                <a:solidFill>
                  <a:prstClr val="white"/>
                </a:solidFill>
                <a:latin typeface="Museo Sans Rounded 500" panose="02000000000000000000" pitchFamily="50" charset="0"/>
              </a:rPr>
              <a:t>We</a:t>
            </a:r>
            <a:endParaRPr lang="en-US" sz="2000" i="1" dirty="0">
              <a:solidFill>
                <a:srgbClr val="EC008C"/>
              </a:solidFill>
              <a:latin typeface="Museo Sans Rounded 500" panose="02000000000000000000" pitchFamily="50" charset="0"/>
            </a:endParaRPr>
          </a:p>
        </p:txBody>
      </p:sp>
      <p:pic>
        <p:nvPicPr>
          <p:cNvPr id="6" name="Picture 38" descr="Icon&#10;&#10;Description automatically generated">
            <a:extLst>
              <a:ext uri="{FF2B5EF4-FFF2-40B4-BE49-F238E27FC236}">
                <a16:creationId xmlns:a16="http://schemas.microsoft.com/office/drawing/2014/main" id="{2FEA7FAB-67B0-DE59-AD05-55107F9C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578" y="2338162"/>
            <a:ext cx="281348" cy="268213"/>
          </a:xfrm>
          <a:prstGeom prst="rect">
            <a:avLst/>
          </a:prstGeom>
        </p:spPr>
      </p:pic>
      <p:pic>
        <p:nvPicPr>
          <p:cNvPr id="7" name="Picture 38" descr="Icon&#10;&#10;Description automatically generated">
            <a:extLst>
              <a:ext uri="{FF2B5EF4-FFF2-40B4-BE49-F238E27FC236}">
                <a16:creationId xmlns:a16="http://schemas.microsoft.com/office/drawing/2014/main" id="{AF51F15B-3284-80E1-494C-EF62A13DA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171" y="3372250"/>
            <a:ext cx="281348" cy="268213"/>
          </a:xfrm>
          <a:prstGeom prst="rect">
            <a:avLst/>
          </a:prstGeom>
        </p:spPr>
      </p:pic>
      <p:pic>
        <p:nvPicPr>
          <p:cNvPr id="8" name="Picture 38" descr="Icon&#10;&#10;Description automatically generated">
            <a:extLst>
              <a:ext uri="{FF2B5EF4-FFF2-40B4-BE49-F238E27FC236}">
                <a16:creationId xmlns:a16="http://schemas.microsoft.com/office/drawing/2014/main" id="{4103FA27-12C1-BD04-BF61-EA9DC577C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578" y="4391504"/>
            <a:ext cx="281348" cy="268213"/>
          </a:xfrm>
          <a:prstGeom prst="rect">
            <a:avLst/>
          </a:prstGeom>
        </p:spPr>
      </p:pic>
    </p:spTree>
    <p:extLst>
      <p:ext uri="{BB962C8B-B14F-4D97-AF65-F5344CB8AC3E}">
        <p14:creationId xmlns:p14="http://schemas.microsoft.com/office/powerpoint/2010/main" val="174202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7000A8-52D5-1699-3767-95A527A929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AC7E48-19C7-E49E-8DE9-17355F0EEE7E}"/>
              </a:ext>
            </a:extLst>
          </p:cNvPr>
          <p:cNvSpPr txBox="1"/>
          <p:nvPr/>
        </p:nvSpPr>
        <p:spPr>
          <a:xfrm>
            <a:off x="6511546" y="916797"/>
            <a:ext cx="5446644" cy="5878532"/>
          </a:xfrm>
          <a:prstGeom prst="rect">
            <a:avLst/>
          </a:prstGeom>
          <a:noFill/>
        </p:spPr>
        <p:txBody>
          <a:bodyPr wrap="square" rtlCol="0">
            <a:spAutoFit/>
          </a:bodyPr>
          <a:lstStyle/>
          <a:p>
            <a:pPr lvl="0">
              <a:defRPr/>
            </a:pPr>
            <a:endParaRPr lang="en-US" sz="2400" b="1" dirty="0">
              <a:solidFill>
                <a:prstClr val="white"/>
              </a:solidFill>
              <a:latin typeface="Museo Sans Rounded 500" panose="02000000000000000000" pitchFamily="50" charset="0"/>
            </a:endParaRPr>
          </a:p>
          <a:p>
            <a:pPr lvl="0">
              <a:defRPr/>
            </a:pPr>
            <a:endParaRPr lang="en-US" sz="2400" b="1" dirty="0">
              <a:solidFill>
                <a:prstClr val="white"/>
              </a:solidFill>
              <a:latin typeface="Museo Sans Rounded 500" panose="02000000000000000000" pitchFamily="50" charset="0"/>
            </a:endParaRPr>
          </a:p>
          <a:p>
            <a:pPr lvl="0">
              <a:defRPr/>
            </a:pPr>
            <a:r>
              <a:rPr lang="en-US" sz="2400" b="1" dirty="0">
                <a:solidFill>
                  <a:prstClr val="white"/>
                </a:solidFill>
                <a:latin typeface="Museo Sans Rounded 500" panose="02000000000000000000" pitchFamily="50" charset="0"/>
              </a:rPr>
              <a:t>De uitdaging: er </a:t>
            </a:r>
            <a:r>
              <a:rPr lang="en-US" sz="2400" b="1" dirty="0" err="1">
                <a:solidFill>
                  <a:prstClr val="white"/>
                </a:solidFill>
                <a:latin typeface="Museo Sans Rounded 500" panose="02000000000000000000" pitchFamily="50" charset="0"/>
              </a:rPr>
              <a:t>zijn</a:t>
            </a:r>
            <a:r>
              <a:rPr lang="en-US" sz="2400" b="1" dirty="0">
                <a:solidFill>
                  <a:prstClr val="white"/>
                </a:solidFill>
                <a:latin typeface="Museo Sans Rounded 500" panose="02000000000000000000" pitchFamily="50" charset="0"/>
              </a:rPr>
              <a:t> </a:t>
            </a:r>
            <a:r>
              <a:rPr lang="en-US" sz="2400" b="1" dirty="0" err="1">
                <a:solidFill>
                  <a:prstClr val="white"/>
                </a:solidFill>
                <a:latin typeface="Museo Sans Rounded 500" panose="02000000000000000000" pitchFamily="50" charset="0"/>
              </a:rPr>
              <a:t>niet</a:t>
            </a:r>
            <a:r>
              <a:rPr lang="en-US" sz="2400" b="1" dirty="0">
                <a:solidFill>
                  <a:prstClr val="white"/>
                </a:solidFill>
                <a:latin typeface="Museo Sans Rounded 500" panose="02000000000000000000" pitchFamily="50" charset="0"/>
              </a:rPr>
              <a:t> genoeg zorgverleners om al deze ouderen de zorg te geven zoals we dat nu doen!</a:t>
            </a:r>
          </a:p>
          <a:p>
            <a:pPr lvl="0">
              <a:defRPr/>
            </a:pPr>
            <a:endParaRPr lang="en-US" sz="2400" b="1" dirty="0">
              <a:solidFill>
                <a:prstClr val="white"/>
              </a:solidFill>
              <a:latin typeface="Museo Sans Rounded 500" panose="02000000000000000000" pitchFamily="50" charset="0"/>
            </a:endParaRPr>
          </a:p>
          <a:p>
            <a:pPr lvl="0">
              <a:defRPr/>
            </a:pPr>
            <a:r>
              <a:rPr lang="en-US" sz="2400" b="1" dirty="0">
                <a:solidFill>
                  <a:srgbClr val="A6CE39"/>
                </a:solidFill>
                <a:latin typeface="Museo Sans Rounded 500" panose="02000000000000000000" pitchFamily="50" charset="0"/>
              </a:rPr>
              <a:t>We zullen dus anders moeten gaan denken en (samen)werken… </a:t>
            </a:r>
          </a:p>
          <a:p>
            <a:pPr lvl="0">
              <a:defRPr/>
            </a:pPr>
            <a:endParaRPr lang="en-US" sz="2400" b="1" dirty="0">
              <a:solidFill>
                <a:srgbClr val="EC008C"/>
              </a:solidFill>
              <a:latin typeface="Museo Sans Rounded 500" panose="02000000000000000000" pitchFamily="50" charset="0"/>
            </a:endParaRPr>
          </a:p>
          <a:p>
            <a:pPr lvl="0">
              <a:defRPr/>
            </a:pPr>
            <a:r>
              <a:rPr lang="en-US" sz="2400" b="1" dirty="0">
                <a:solidFill>
                  <a:schemeClr val="bg1"/>
                </a:solidFill>
                <a:latin typeface="Museo Sans Rounded 500" panose="02000000000000000000" pitchFamily="50" charset="0"/>
              </a:rPr>
              <a:t>Zodat iedereen in de toekomst de zorg kan krijgen die nodig is!</a:t>
            </a:r>
          </a:p>
          <a:p>
            <a:pPr lvl="0">
              <a:defRPr/>
            </a:pPr>
            <a:endParaRPr lang="en-US" sz="2200" i="1" dirty="0">
              <a:solidFill>
                <a:prstClr val="white"/>
              </a:solidFill>
              <a:latin typeface="Museo Sans Rounded 500" panose="02000000000000000000" pitchFamily="50" charset="0"/>
            </a:endParaRPr>
          </a:p>
          <a:p>
            <a:pPr lvl="0" algn="r">
              <a:defRPr/>
            </a:pPr>
            <a:endParaRPr lang="en-US" sz="2200" i="1" dirty="0">
              <a:solidFill>
                <a:prstClr val="white"/>
              </a:solidFill>
              <a:latin typeface="Museo Sans Rounded 500" panose="02000000000000000000" pitchFamily="50" charset="0"/>
            </a:endParaRPr>
          </a:p>
          <a:p>
            <a:pPr lvl="0">
              <a:defRPr/>
            </a:pPr>
            <a:endParaRPr lang="en-US" sz="2200" i="1" dirty="0">
              <a:solidFill>
                <a:prstClr val="white"/>
              </a:solidFill>
              <a:latin typeface="Museo Sans Rounded 500" panose="02000000000000000000" pitchFamily="50" charset="0"/>
            </a:endParaRPr>
          </a:p>
          <a:p>
            <a:pPr lvl="0">
              <a:defRPr/>
            </a:pPr>
            <a:r>
              <a:rPr lang="en-US" sz="2200" i="1" dirty="0">
                <a:solidFill>
                  <a:prstClr val="white"/>
                </a:solidFill>
                <a:latin typeface="Museo Sans Rounded 500" panose="02000000000000000000" pitchFamily="50" charset="0"/>
              </a:rPr>
              <a:t>     </a:t>
            </a: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5" name="Tekstvak 4">
            <a:extLst>
              <a:ext uri="{FF2B5EF4-FFF2-40B4-BE49-F238E27FC236}">
                <a16:creationId xmlns:a16="http://schemas.microsoft.com/office/drawing/2014/main" id="{2499BA0F-A3F0-53F2-4FE5-593508FAEE49}"/>
              </a:ext>
            </a:extLst>
          </p:cNvPr>
          <p:cNvSpPr txBox="1"/>
          <p:nvPr/>
        </p:nvSpPr>
        <p:spPr>
          <a:xfrm>
            <a:off x="788543" y="608863"/>
            <a:ext cx="4891913" cy="4708981"/>
          </a:xfrm>
          <a:prstGeom prst="rect">
            <a:avLst/>
          </a:prstGeom>
          <a:noFill/>
        </p:spPr>
        <p:txBody>
          <a:bodyPr wrap="square" rtlCol="0">
            <a:spAutoFit/>
          </a:bodyPr>
          <a:lstStyle/>
          <a:p>
            <a:pPr lvl="0" algn="ctr">
              <a:defRPr/>
            </a:pPr>
            <a:r>
              <a:rPr lang="en-US" sz="2000" b="1" dirty="0">
                <a:solidFill>
                  <a:srgbClr val="EC008C"/>
                </a:solidFill>
                <a:latin typeface="Museo Sans Rounded 500" panose="02000000000000000000" pitchFamily="50" charset="0"/>
              </a:rPr>
              <a:t>Goed en gelijkswaardig met elkaar samenwerken is niet alleen prettig, maar ook noodzakelijk!</a:t>
            </a:r>
          </a:p>
          <a:p>
            <a:pPr lvl="0" algn="ctr">
              <a:defRPr/>
            </a:pPr>
            <a:endParaRPr lang="en-US" sz="2000" b="1" dirty="0">
              <a:solidFill>
                <a:srgbClr val="EC008C"/>
              </a:solidFill>
              <a:latin typeface="Museo Sans Rounded 500" panose="02000000000000000000" pitchFamily="50" charset="0"/>
            </a:endParaRPr>
          </a:p>
          <a:p>
            <a:pPr lvl="0" algn="ctr">
              <a:defRPr/>
            </a:pPr>
            <a:r>
              <a:rPr lang="en-US" sz="2000" b="1" dirty="0">
                <a:solidFill>
                  <a:srgbClr val="007586"/>
                </a:solidFill>
                <a:latin typeface="Museo Sans Rounded 500" panose="02000000000000000000" pitchFamily="50" charset="0"/>
              </a:rPr>
              <a:t>Nederland in 2040:</a:t>
            </a:r>
            <a:endParaRPr lang="en-US" sz="2000" dirty="0">
              <a:solidFill>
                <a:srgbClr val="007586"/>
              </a:solidFill>
              <a:latin typeface="Museo Sans Rounded 500" panose="02000000000000000000" pitchFamily="50" charset="0"/>
            </a:endParaRPr>
          </a:p>
          <a:p>
            <a:pPr lvl="0" algn="ctr">
              <a:defRPr/>
            </a:pPr>
            <a:endParaRPr lang="en-US" sz="2000" i="1" dirty="0">
              <a:solidFill>
                <a:srgbClr val="A6CE39"/>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lgn="ctr">
              <a:defRPr/>
            </a:pPr>
            <a:endParaRPr lang="en-US" sz="2000" i="1" dirty="0">
              <a:solidFill>
                <a:srgbClr val="FF0000"/>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a:p>
            <a:pPr lvl="0">
              <a:defRPr/>
            </a:pPr>
            <a:endParaRPr lang="en-US" sz="2000" b="1" i="1" dirty="0">
              <a:solidFill>
                <a:srgbClr val="EC008C"/>
              </a:solidFill>
              <a:latin typeface="Museo Sans Rounded 500" panose="02000000000000000000" pitchFamily="50" charset="0"/>
            </a:endParaRPr>
          </a:p>
        </p:txBody>
      </p:sp>
      <p:pic>
        <p:nvPicPr>
          <p:cNvPr id="4" name="Afbeelding 3" descr="Afbeelding met clipart, illustratie, tekening, persoon&#10;&#10;Door AI gegenereerde inhoud is mogelijk onjuist.">
            <a:extLst>
              <a:ext uri="{FF2B5EF4-FFF2-40B4-BE49-F238E27FC236}">
                <a16:creationId xmlns:a16="http://schemas.microsoft.com/office/drawing/2014/main" id="{3A7691C3-C7EF-9A78-1A5B-EACE747BC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43" y="2294642"/>
            <a:ext cx="4266413" cy="4266413"/>
          </a:xfrm>
          <a:prstGeom prst="rect">
            <a:avLst/>
          </a:prstGeom>
        </p:spPr>
      </p:pic>
    </p:spTree>
    <p:extLst>
      <p:ext uri="{BB962C8B-B14F-4D97-AF65-F5344CB8AC3E}">
        <p14:creationId xmlns:p14="http://schemas.microsoft.com/office/powerpoint/2010/main" val="261700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F2993-D946-45E7-8652-C8B8B400D7C1}"/>
              </a:ext>
            </a:extLst>
          </p:cNvPr>
          <p:cNvSpPr txBox="1"/>
          <p:nvPr/>
        </p:nvSpPr>
        <p:spPr>
          <a:xfrm>
            <a:off x="529471" y="390910"/>
            <a:ext cx="11508454" cy="5570756"/>
          </a:xfrm>
          <a:prstGeom prst="rect">
            <a:avLst/>
          </a:prstGeom>
          <a:noFill/>
        </p:spPr>
        <p:txBody>
          <a:bodyPr wrap="square" rtlCol="0">
            <a:spAutoFit/>
          </a:bodyPr>
          <a:lstStyle/>
          <a:p>
            <a:r>
              <a:rPr lang="nl-NL" sz="3200" dirty="0">
                <a:solidFill>
                  <a:schemeClr val="bg1"/>
                </a:solidFill>
                <a:latin typeface="Museo Sans Rounded 700" panose="02000000000000000000" pitchFamily="50" charset="0"/>
              </a:rPr>
              <a:t>Anders denken en (samen)werken:</a:t>
            </a:r>
          </a:p>
          <a:p>
            <a:r>
              <a:rPr lang="nl-NL" sz="2400" dirty="0">
                <a:solidFill>
                  <a:srgbClr val="EC008C"/>
                </a:solidFill>
                <a:latin typeface="Museo Sans Rounded 700" panose="02000000000000000000" pitchFamily="50" charset="0"/>
              </a:rPr>
              <a:t>Niet denken in problemen, maar in mogelijkheden. </a:t>
            </a:r>
          </a:p>
          <a:p>
            <a:r>
              <a:rPr lang="nl-NL" sz="2400" dirty="0">
                <a:solidFill>
                  <a:srgbClr val="EC008C"/>
                </a:solidFill>
                <a:latin typeface="Museo Sans Rounded 700" panose="02000000000000000000" pitchFamily="50" charset="0"/>
              </a:rPr>
              <a:t>Niet meteen handelingen/taken overnemen, maar leren je </a:t>
            </a:r>
            <a:br>
              <a:rPr lang="nl-NL" sz="2400" dirty="0">
                <a:solidFill>
                  <a:srgbClr val="EC008C"/>
                </a:solidFill>
                <a:latin typeface="Museo Sans Rounded 700" panose="02000000000000000000" pitchFamily="50" charset="0"/>
              </a:rPr>
            </a:br>
            <a:r>
              <a:rPr lang="nl-NL" sz="2400" dirty="0">
                <a:solidFill>
                  <a:srgbClr val="EC008C"/>
                </a:solidFill>
                <a:latin typeface="Museo Sans Rounded 700" panose="02000000000000000000" pitchFamily="50" charset="0"/>
              </a:rPr>
              <a:t>handen op de rug te houden en leren los te laten.</a:t>
            </a:r>
          </a:p>
          <a:p>
            <a:endParaRPr lang="nl-NL" sz="2400" i="1" dirty="0">
              <a:solidFill>
                <a:schemeClr val="bg1"/>
              </a:solidFill>
              <a:latin typeface="Museo Sans Rounded 700" panose="02000000000000000000" pitchFamily="50" charset="0"/>
            </a:endParaRPr>
          </a:p>
          <a:p>
            <a:r>
              <a:rPr lang="nl-NL" sz="2800" i="1" dirty="0">
                <a:solidFill>
                  <a:schemeClr val="bg1"/>
                </a:solidFill>
                <a:latin typeface="Museo Sans Rounded 700" panose="02000000000000000000" pitchFamily="50" charset="0"/>
              </a:rPr>
              <a:t>Bijvoorbeeld:</a:t>
            </a:r>
          </a:p>
          <a:p>
            <a:r>
              <a:rPr lang="nl-NL" sz="2800" i="1" dirty="0">
                <a:solidFill>
                  <a:schemeClr val="bg1"/>
                </a:solidFill>
                <a:latin typeface="Museo Sans Rounded 700" panose="02000000000000000000" pitchFamily="50" charset="0"/>
              </a:rPr>
              <a:t>     De cliënt zelf zijn brood laten smeren, ook al gaat het </a:t>
            </a:r>
            <a:br>
              <a:rPr lang="nl-NL" sz="2800" i="1" dirty="0">
                <a:solidFill>
                  <a:schemeClr val="bg1"/>
                </a:solidFill>
                <a:latin typeface="Museo Sans Rounded 700" panose="02000000000000000000" pitchFamily="50" charset="0"/>
              </a:rPr>
            </a:br>
            <a:r>
              <a:rPr lang="nl-NL" sz="2800" i="1" dirty="0">
                <a:solidFill>
                  <a:schemeClr val="bg1"/>
                </a:solidFill>
                <a:latin typeface="Museo Sans Rounded 700" panose="02000000000000000000" pitchFamily="50" charset="0"/>
              </a:rPr>
              <a:t>     sneller wanneer jij dit doet.</a:t>
            </a:r>
          </a:p>
          <a:p>
            <a:r>
              <a:rPr lang="nl-NL" sz="2800" i="1" dirty="0">
                <a:solidFill>
                  <a:schemeClr val="bg1"/>
                </a:solidFill>
                <a:latin typeface="Museo Sans Rounded 700" panose="02000000000000000000" pitchFamily="50" charset="0"/>
              </a:rPr>
              <a:t>     </a:t>
            </a:r>
          </a:p>
          <a:p>
            <a:r>
              <a:rPr lang="nl-NL" sz="2800" i="1" dirty="0">
                <a:solidFill>
                  <a:schemeClr val="bg1"/>
                </a:solidFill>
                <a:latin typeface="Museo Sans Rounded 700" panose="02000000000000000000" pitchFamily="50" charset="0"/>
              </a:rPr>
              <a:t>     Een naaste leren hoe hij het beste zijn familielid kan </a:t>
            </a:r>
            <a:br>
              <a:rPr lang="nl-NL" sz="2800" i="1" dirty="0">
                <a:solidFill>
                  <a:schemeClr val="bg1"/>
                </a:solidFill>
                <a:latin typeface="Museo Sans Rounded 700" panose="02000000000000000000" pitchFamily="50" charset="0"/>
              </a:rPr>
            </a:br>
            <a:r>
              <a:rPr lang="nl-NL" sz="2800" i="1" dirty="0">
                <a:solidFill>
                  <a:schemeClr val="bg1"/>
                </a:solidFill>
                <a:latin typeface="Museo Sans Rounded 700" panose="02000000000000000000" pitchFamily="50" charset="0"/>
              </a:rPr>
              <a:t>     ondersteunen met douchen, zodat jij dit met vertrouwen </a:t>
            </a:r>
            <a:br>
              <a:rPr lang="nl-NL" sz="2800" i="1" dirty="0">
                <a:solidFill>
                  <a:schemeClr val="bg1"/>
                </a:solidFill>
                <a:latin typeface="Museo Sans Rounded 700" panose="02000000000000000000" pitchFamily="50" charset="0"/>
              </a:rPr>
            </a:br>
            <a:r>
              <a:rPr lang="nl-NL" sz="2800" i="1" dirty="0">
                <a:solidFill>
                  <a:schemeClr val="bg1"/>
                </a:solidFill>
                <a:latin typeface="Museo Sans Rounded 700" panose="02000000000000000000" pitchFamily="50" charset="0"/>
              </a:rPr>
              <a:t>     aan hem over kan laten.</a:t>
            </a:r>
          </a:p>
          <a:p>
            <a:pPr algn="r"/>
            <a:r>
              <a:rPr lang="nl-NL" sz="3200" b="1" dirty="0">
                <a:solidFill>
                  <a:srgbClr val="EC008C"/>
                </a:solidFill>
                <a:latin typeface="Museo Sans Rounded 700" panose="02000000000000000000" pitchFamily="50" charset="0"/>
              </a:rPr>
              <a:t> </a:t>
            </a:r>
          </a:p>
        </p:txBody>
      </p:sp>
      <p:pic>
        <p:nvPicPr>
          <p:cNvPr id="3" name="Picture 44" descr="Icon&#10;&#10;Description automatically generated">
            <a:extLst>
              <a:ext uri="{FF2B5EF4-FFF2-40B4-BE49-F238E27FC236}">
                <a16:creationId xmlns:a16="http://schemas.microsoft.com/office/drawing/2014/main" id="{D1474E39-44BA-0627-A3D9-3B3CB291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52" y="2881134"/>
            <a:ext cx="302800" cy="314715"/>
          </a:xfrm>
          <a:prstGeom prst="rect">
            <a:avLst/>
          </a:prstGeom>
        </p:spPr>
      </p:pic>
      <p:pic>
        <p:nvPicPr>
          <p:cNvPr id="4" name="Picture 44" descr="Icon&#10;&#10;Description automatically generated">
            <a:extLst>
              <a:ext uri="{FF2B5EF4-FFF2-40B4-BE49-F238E27FC236}">
                <a16:creationId xmlns:a16="http://schemas.microsoft.com/office/drawing/2014/main" id="{C7E7E28F-A384-52C8-6168-EA518FB4A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52" y="4106685"/>
            <a:ext cx="302800" cy="314715"/>
          </a:xfrm>
          <a:prstGeom prst="rect">
            <a:avLst/>
          </a:prstGeom>
        </p:spPr>
      </p:pic>
    </p:spTree>
    <p:extLst>
      <p:ext uri="{BB962C8B-B14F-4D97-AF65-F5344CB8AC3E}">
        <p14:creationId xmlns:p14="http://schemas.microsoft.com/office/powerpoint/2010/main" val="253011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4E4D1-4166-4756-AD0D-970F40862E6F}"/>
              </a:ext>
            </a:extLst>
          </p:cNvPr>
          <p:cNvSpPr txBox="1"/>
          <p:nvPr/>
        </p:nvSpPr>
        <p:spPr>
          <a:xfrm>
            <a:off x="6409338" y="1120407"/>
            <a:ext cx="5896962"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Wat gebeurt er dan? </a:t>
            </a:r>
            <a:endParaRPr lang="en-US" sz="2400" b="1" dirty="0">
              <a:solidFill>
                <a:prstClr val="white"/>
              </a:solidFill>
              <a:latin typeface="Museo Sans Rounded 500" panose="020000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Museo Sans Rounded 500" panose="02000000000000000000" pitchFamily="50" charset="0"/>
              </a:rPr>
              <a:t>Je ervaart geen eigen regie.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Je voelt je niet ze</a:t>
            </a:r>
            <a:r>
              <a:rPr lang="en-US" sz="2400" dirty="0" err="1">
                <a:solidFill>
                  <a:prstClr val="white"/>
                </a:solidFill>
                <a:latin typeface="Museo Sans Rounded 500" panose="02000000000000000000" pitchFamily="50" charset="0"/>
              </a:rPr>
              <a:t>lfredzaam</a:t>
            </a:r>
            <a:r>
              <a:rPr lang="en-US" sz="2400" dirty="0">
                <a:solidFill>
                  <a:prstClr val="white"/>
                </a:solidFill>
                <a:latin typeface="Museo Sans Rounded 500" panose="02000000000000000000" pitchFamily="50"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rPr>
              <a:t>Je leven ‘verarmt</a:t>
            </a:r>
            <a:r>
              <a:rPr lang="en-US" sz="2400" dirty="0">
                <a:solidFill>
                  <a:prstClr val="white"/>
                </a:solidFill>
                <a:latin typeface="Museo Sans Rounded 500" panose="02000000000000000000" pitchFamily="50" charset="0"/>
              </a:rPr>
              <a:t>’ als het ware.</a:t>
            </a:r>
            <a:endParaRPr kumimoji="0" lang="en-US" sz="2400" b="0" i="0"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a:defRPr/>
            </a:pPr>
            <a:r>
              <a:rPr lang="nl-NL" sz="2000" dirty="0">
                <a:solidFill>
                  <a:prstClr val="white"/>
                </a:solidFill>
                <a:latin typeface="Museo Sans Rounded 700" panose="02000000000000000000" pitchFamily="50" charset="0"/>
              </a:rPr>
              <a:t>Daardoor heb je meer kans op het krijgen </a:t>
            </a:r>
          </a:p>
          <a:p>
            <a:pPr>
              <a:defRPr/>
            </a:pPr>
            <a:r>
              <a:rPr lang="nl-NL" sz="2000" dirty="0">
                <a:solidFill>
                  <a:prstClr val="white"/>
                </a:solidFill>
                <a:latin typeface="Museo Sans Rounded 700" panose="02000000000000000000" pitchFamily="50" charset="0"/>
              </a:rPr>
              <a:t>van andere klachten.</a:t>
            </a:r>
            <a:r>
              <a:rPr lang="nl-NL" sz="2000" dirty="0">
                <a:solidFill>
                  <a:srgbClr val="EC008C"/>
                </a:solidFill>
                <a:latin typeface="Museo Sans Rounded 700" panose="02000000000000000000" pitchFamily="50" charset="0"/>
              </a:rPr>
              <a:t> </a:t>
            </a:r>
          </a:p>
          <a:p>
            <a:pPr>
              <a:defRPr/>
            </a:pPr>
            <a:endParaRPr lang="nl-NL" sz="2000" dirty="0">
              <a:solidFill>
                <a:srgbClr val="EC008C"/>
              </a:solidFill>
              <a:latin typeface="Museo Sans Rounded 700" panose="02000000000000000000" pitchFamily="50" charset="0"/>
            </a:endParaRPr>
          </a:p>
          <a:p>
            <a:pPr>
              <a:defRPr/>
            </a:pPr>
            <a:r>
              <a:rPr lang="nl-NL" sz="2000" dirty="0">
                <a:solidFill>
                  <a:schemeClr val="bg1"/>
                </a:solidFill>
                <a:latin typeface="Museo Sans Rounded 700" panose="02000000000000000000" pitchFamily="50" charset="0"/>
              </a:rPr>
              <a:t>Bijvoorbeeld:</a:t>
            </a:r>
          </a:p>
          <a:p>
            <a:pPr>
              <a:defRPr/>
            </a:pPr>
            <a:r>
              <a:rPr lang="nl-NL" sz="2000" dirty="0">
                <a:solidFill>
                  <a:schemeClr val="bg1"/>
                </a:solidFill>
                <a:latin typeface="Museo Sans Rounded 700" panose="02000000000000000000" pitchFamily="50" charset="0"/>
              </a:rPr>
              <a:t>     </a:t>
            </a:r>
            <a:r>
              <a:rPr lang="nl-NL" sz="2000" dirty="0">
                <a:solidFill>
                  <a:srgbClr val="A6CE39"/>
                </a:solidFill>
                <a:latin typeface="Museo Sans Rounded 700" panose="02000000000000000000" pitchFamily="50" charset="0"/>
              </a:rPr>
              <a:t>Obstipatie en decubitus</a:t>
            </a:r>
          </a:p>
          <a:p>
            <a:pPr lvl="0">
              <a:defRPr/>
            </a:pPr>
            <a:r>
              <a:rPr lang="nl-NL" sz="2000" i="1" dirty="0">
                <a:solidFill>
                  <a:prstClr val="white"/>
                </a:solidFill>
                <a:latin typeface="Museo Sans Rounded 700" panose="02000000000000000000" pitchFamily="50" charset="0"/>
              </a:rPr>
              <a:t>      (door minder beweging)</a:t>
            </a:r>
          </a:p>
          <a:p>
            <a:pPr lvl="0">
              <a:defRPr/>
            </a:pPr>
            <a:r>
              <a:rPr lang="nl-NL" sz="2000" dirty="0">
                <a:solidFill>
                  <a:srgbClr val="EC008C"/>
                </a:solidFill>
                <a:latin typeface="Museo Sans Rounded 700" panose="02000000000000000000" pitchFamily="50" charset="0"/>
              </a:rPr>
              <a:t>     </a:t>
            </a:r>
            <a:r>
              <a:rPr lang="nl-NL" sz="2000" dirty="0">
                <a:solidFill>
                  <a:srgbClr val="A6CE39"/>
                </a:solidFill>
                <a:latin typeface="Museo Sans Rounded 700" panose="02000000000000000000" pitchFamily="50" charset="0"/>
              </a:rPr>
              <a:t>Depressie en stemmingswisselingen</a:t>
            </a:r>
          </a:p>
          <a:p>
            <a:pPr lvl="0">
              <a:defRPr/>
            </a:pPr>
            <a:r>
              <a:rPr lang="nl-NL" sz="2000" i="1" dirty="0">
                <a:solidFill>
                  <a:prstClr val="white"/>
                </a:solidFill>
                <a:latin typeface="Museo Sans Rounded 700" panose="02000000000000000000" pitchFamily="50" charset="0"/>
              </a:rPr>
              <a:t>     (door niet zelf kunnen meedenken/  </a:t>
            </a:r>
          </a:p>
          <a:p>
            <a:pPr lvl="0">
              <a:defRPr/>
            </a:pPr>
            <a:r>
              <a:rPr lang="nl-NL" sz="2000" i="1" dirty="0">
                <a:solidFill>
                  <a:prstClr val="white"/>
                </a:solidFill>
                <a:latin typeface="Museo Sans Rounded 700" panose="02000000000000000000" pitchFamily="50" charset="0"/>
              </a:rPr>
              <a:t>     beslissen/uitvoeren)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Museo Sans Rounded 500" panose="02000000000000000000" pitchFamily="50" charset="0"/>
              <a:ea typeface="+mn-ea"/>
              <a:cs typeface="+mn-cs"/>
            </a:endParaRPr>
          </a:p>
        </p:txBody>
      </p:sp>
      <p:sp>
        <p:nvSpPr>
          <p:cNvPr id="2" name="Tekstvak 1">
            <a:extLst>
              <a:ext uri="{FF2B5EF4-FFF2-40B4-BE49-F238E27FC236}">
                <a16:creationId xmlns:a16="http://schemas.microsoft.com/office/drawing/2014/main" id="{D609997D-35A8-6563-1E33-9545A809F029}"/>
              </a:ext>
            </a:extLst>
          </p:cNvPr>
          <p:cNvSpPr txBox="1"/>
          <p:nvPr/>
        </p:nvSpPr>
        <p:spPr>
          <a:xfrm>
            <a:off x="500931" y="624868"/>
            <a:ext cx="5534107" cy="34163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dirty="0">
                <a:solidFill>
                  <a:srgbClr val="EC008C"/>
                </a:solidFill>
                <a:latin typeface="Museo Sans Rounded 500" panose="02000000000000000000"/>
              </a:rPr>
              <a:t>Samenwerken met cliënten,</a:t>
            </a:r>
          </a:p>
          <a:p>
            <a:pPr marL="0" marR="0" lvl="0" indent="0" defTabSz="914400" rtl="0" eaLnBrk="1" fontAlgn="auto" latinLnBrk="0" hangingPunct="1">
              <a:lnSpc>
                <a:spcPct val="100000"/>
              </a:lnSpc>
              <a:spcBef>
                <a:spcPts val="0"/>
              </a:spcBef>
              <a:spcAft>
                <a:spcPts val="0"/>
              </a:spcAft>
              <a:buClrTx/>
              <a:buSzTx/>
              <a:buFontTx/>
              <a:buNone/>
              <a:tabLst/>
              <a:defRPr/>
            </a:pPr>
            <a:r>
              <a:rPr lang="nl-NL" sz="2400" b="1" dirty="0">
                <a:solidFill>
                  <a:srgbClr val="EC008C"/>
                </a:solidFill>
                <a:latin typeface="Museo Sans Rounded 500" panose="02000000000000000000"/>
              </a:rPr>
              <a:t>w</a:t>
            </a:r>
            <a:r>
              <a:rPr kumimoji="0" lang="nl-NL" sz="2400" b="1" i="0" u="none" strike="noStrike" kern="1200" cap="none" spc="0" normalizeH="0" baseline="0" noProof="0" dirty="0">
                <a:ln>
                  <a:noFill/>
                </a:ln>
                <a:solidFill>
                  <a:srgbClr val="EC008C"/>
                </a:solidFill>
                <a:effectLst/>
                <a:uLnTx/>
                <a:uFillTx/>
                <a:latin typeface="Museo Sans Rounded 500" panose="02000000000000000000"/>
                <a:ea typeface="+mn-ea"/>
                <a:cs typeface="+mn-cs"/>
              </a:rPr>
              <a:t>at en waarom?</a:t>
            </a:r>
          </a:p>
          <a:p>
            <a:pPr marL="0" marR="0" lvl="0" indent="0" defTabSz="914400" rtl="0" eaLnBrk="1" fontAlgn="auto" latinLnBrk="0" hangingPunct="1">
              <a:lnSpc>
                <a:spcPct val="100000"/>
              </a:lnSpc>
              <a:spcBef>
                <a:spcPts val="0"/>
              </a:spcBef>
              <a:spcAft>
                <a:spcPts val="0"/>
              </a:spcAft>
              <a:buClrTx/>
              <a:buSzTx/>
              <a:buFontTx/>
              <a:buNone/>
              <a:tabLst/>
              <a:defRPr/>
            </a:pPr>
            <a:endParaRPr lang="nl-NL" sz="2400" b="1" dirty="0">
              <a:solidFill>
                <a:srgbClr val="A6CE39"/>
              </a:solidFill>
              <a:latin typeface="Museo Sans Rounded 500" panose="02000000000000000000"/>
            </a:endParaRPr>
          </a:p>
          <a:p>
            <a:pPr lvl="0">
              <a:defRPr/>
            </a:pPr>
            <a:r>
              <a:rPr lang="nl-NL" sz="2000" b="1" dirty="0">
                <a:solidFill>
                  <a:srgbClr val="007586"/>
                </a:solidFill>
                <a:latin typeface="Museo Sans Rounded 500" panose="02000000000000000000"/>
              </a:rPr>
              <a:t>Stel je voor….</a:t>
            </a:r>
          </a:p>
          <a:p>
            <a:pPr lvl="0">
              <a:defRPr/>
            </a:pPr>
            <a:r>
              <a:rPr lang="nl-NL" sz="2000" dirty="0">
                <a:solidFill>
                  <a:srgbClr val="007586"/>
                </a:solidFill>
                <a:latin typeface="Museo Sans Rounded 500" panose="02000000000000000000"/>
              </a:rPr>
              <a:t>Je wordt ouder, je hebt een beperking of een aandoening die te maken heeft met het ouder worden…en er wordt in je dagelijks leven veel van je overgenomen door professionele zorg of mantelzorg.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A6CE39"/>
              </a:solidFill>
              <a:effectLst/>
              <a:uLnTx/>
              <a:uFillTx/>
              <a:latin typeface="Museo Sans Rounded 500" panose="02000000000000000000"/>
              <a:ea typeface="+mn-ea"/>
              <a:cs typeface="+mn-cs"/>
            </a:endParaRPr>
          </a:p>
        </p:txBody>
      </p:sp>
      <p:sp>
        <p:nvSpPr>
          <p:cNvPr id="5" name="Pijl: omlaag 4">
            <a:extLst>
              <a:ext uri="{FF2B5EF4-FFF2-40B4-BE49-F238E27FC236}">
                <a16:creationId xmlns:a16="http://schemas.microsoft.com/office/drawing/2014/main" id="{4AD2B44F-DE85-4120-204C-93836578D2F3}"/>
              </a:ext>
            </a:extLst>
          </p:cNvPr>
          <p:cNvSpPr/>
          <p:nvPr/>
        </p:nvSpPr>
        <p:spPr>
          <a:xfrm>
            <a:off x="8971775" y="1558448"/>
            <a:ext cx="321769" cy="412443"/>
          </a:xfrm>
          <a:prstGeom prst="downArrow">
            <a:avLst/>
          </a:prstGeom>
          <a:solidFill>
            <a:srgbClr val="EC008C"/>
          </a:solidFill>
          <a:ln>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Pijl: omlaag 5">
            <a:extLst>
              <a:ext uri="{FF2B5EF4-FFF2-40B4-BE49-F238E27FC236}">
                <a16:creationId xmlns:a16="http://schemas.microsoft.com/office/drawing/2014/main" id="{B4335EAA-7052-2F3F-7198-D23110515148}"/>
              </a:ext>
            </a:extLst>
          </p:cNvPr>
          <p:cNvSpPr/>
          <p:nvPr/>
        </p:nvSpPr>
        <p:spPr>
          <a:xfrm>
            <a:off x="8971774" y="3016557"/>
            <a:ext cx="321769" cy="412443"/>
          </a:xfrm>
          <a:prstGeom prst="downArrow">
            <a:avLst/>
          </a:prstGeom>
          <a:solidFill>
            <a:srgbClr val="EC008C"/>
          </a:solidFill>
          <a:ln>
            <a:solidFill>
              <a:srgbClr val="EC00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38" descr="Icon&#10;&#10;Description automatically generated">
            <a:extLst>
              <a:ext uri="{FF2B5EF4-FFF2-40B4-BE49-F238E27FC236}">
                <a16:creationId xmlns:a16="http://schemas.microsoft.com/office/drawing/2014/main" id="{A234562C-0F0E-D4B6-B697-F764EB7A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456" y="4620627"/>
            <a:ext cx="281348" cy="268213"/>
          </a:xfrm>
          <a:prstGeom prst="rect">
            <a:avLst/>
          </a:prstGeom>
        </p:spPr>
      </p:pic>
      <p:pic>
        <p:nvPicPr>
          <p:cNvPr id="8" name="Picture 38" descr="Icon&#10;&#10;Description automatically generated">
            <a:extLst>
              <a:ext uri="{FF2B5EF4-FFF2-40B4-BE49-F238E27FC236}">
                <a16:creationId xmlns:a16="http://schemas.microsoft.com/office/drawing/2014/main" id="{08336A12-3CC0-169C-4028-0E58667A0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186" y="5246180"/>
            <a:ext cx="281348" cy="268213"/>
          </a:xfrm>
          <a:prstGeom prst="rect">
            <a:avLst/>
          </a:prstGeom>
        </p:spPr>
      </p:pic>
      <p:pic>
        <p:nvPicPr>
          <p:cNvPr id="4" name="Afbeelding 3" descr="Afbeelding met clipart, Kinderkunst, tekst, tekening&#10;&#10;Door AI gegenereerde inhoud is mogelijk onjuist.">
            <a:extLst>
              <a:ext uri="{FF2B5EF4-FFF2-40B4-BE49-F238E27FC236}">
                <a16:creationId xmlns:a16="http://schemas.microsoft.com/office/drawing/2014/main" id="{99DF88AD-FE2D-C59E-DA74-F69E69DA7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402" y="3613309"/>
            <a:ext cx="2941163" cy="2941163"/>
          </a:xfrm>
          <a:prstGeom prst="rect">
            <a:avLst/>
          </a:prstGeom>
        </p:spPr>
      </p:pic>
    </p:spTree>
    <p:extLst>
      <p:ext uri="{BB962C8B-B14F-4D97-AF65-F5344CB8AC3E}">
        <p14:creationId xmlns:p14="http://schemas.microsoft.com/office/powerpoint/2010/main" val="4118625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556C5817B2AD4696BCBA3C7D935C17" ma:contentTypeVersion="20" ma:contentTypeDescription="Create a new document." ma:contentTypeScope="" ma:versionID="e8a9d15f2a9c265a17161595eed81884">
  <xsd:schema xmlns:xsd="http://www.w3.org/2001/XMLSchema" xmlns:xs="http://www.w3.org/2001/XMLSchema" xmlns:p="http://schemas.microsoft.com/office/2006/metadata/properties" xmlns:ns2="d619ce76-03da-43f3-99f6-87532a4faf3b" xmlns:ns3="11dfd76c-2974-4928-9d84-3b36bfc8169b" targetNamespace="http://schemas.microsoft.com/office/2006/metadata/properties" ma:root="true" ma:fieldsID="44204c00c325df6b6cfce4084c1e7c5c" ns2:_="" ns3:_="">
    <xsd:import namespace="d619ce76-03da-43f3-99f6-87532a4faf3b"/>
    <xsd:import namespace="11dfd76c-2974-4928-9d84-3b36bfc816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9ce76-03da-43f3-99f6-87532a4faf3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03d002fe-5306-453d-bb8c-4d2dab93d2fa}" ma:internalName="TaxCatchAll" ma:showField="CatchAllData" ma:web="d619ce76-03da-43f3-99f6-87532a4faf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dfd76c-2974-4928-9d84-3b36bfc8169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53d812-1761-4f28-9036-3f48876da67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19ce76-03da-43f3-99f6-87532a4faf3b" xsi:nil="true"/>
    <lcf76f155ced4ddcb4097134ff3c332f xmlns="11dfd76c-2974-4928-9d84-3b36bfc816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CE5637-248F-4561-B35F-F5F56B7A4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19ce76-03da-43f3-99f6-87532a4faf3b"/>
    <ds:schemaRef ds:uri="11dfd76c-2974-4928-9d84-3b36bfc81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1AA0D2-533D-4EF2-A4C1-01918F0D8BBB}">
  <ds:schemaRefs>
    <ds:schemaRef ds:uri="http://schemas.microsoft.com/sharepoint/v3/contenttype/forms"/>
  </ds:schemaRefs>
</ds:datastoreItem>
</file>

<file path=customXml/itemProps3.xml><?xml version="1.0" encoding="utf-8"?>
<ds:datastoreItem xmlns:ds="http://schemas.openxmlformats.org/officeDocument/2006/customXml" ds:itemID="{10D63F2F-2B37-40B0-A902-9193CEBE5D45}">
  <ds:schemaRefs>
    <ds:schemaRef ds:uri="http://schemas.openxmlformats.org/package/2006/metadata/core-properties"/>
    <ds:schemaRef ds:uri="4c7d3b31-73fe-4b54-952d-16d1e09739e8"/>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d619ce76-03da-43f3-99f6-87532a4faf3b"/>
    <ds:schemaRef ds:uri="11dfd76c-2974-4928-9d84-3b36bfc8169b"/>
  </ds:schemaRefs>
</ds:datastoreItem>
</file>

<file path=docProps/app.xml><?xml version="1.0" encoding="utf-8"?>
<Properties xmlns="http://schemas.openxmlformats.org/officeDocument/2006/extended-properties" xmlns:vt="http://schemas.openxmlformats.org/officeDocument/2006/docPropsVTypes">
  <TotalTime>2963</TotalTime>
  <Words>933</Words>
  <Application>Microsoft Macintosh PowerPoint</Application>
  <PresentationFormat>Breedbeeld</PresentationFormat>
  <Paragraphs>213</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Calibri Light</vt:lpstr>
      <vt:lpstr>Museo Sans Rounded 500</vt:lpstr>
      <vt:lpstr>Museo Sans Rounded 700</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Gideon Bontenbal</dc:creator>
  <cp:lastModifiedBy>Microsoft Office User</cp:lastModifiedBy>
  <cp:revision>99</cp:revision>
  <dcterms:created xsi:type="dcterms:W3CDTF">2022-03-05T15:11:57Z</dcterms:created>
  <dcterms:modified xsi:type="dcterms:W3CDTF">2026-04-21T08:26:42Z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0x010100A4556C5817B2AD4696BCBA3C7D935C17</vt:lpwstr>
  </property>
  <property fmtid="{D5CDD505-2E9C-101B-9397-08002B2CF9AE}" pid="3" name="MediaServiceImageTags">
    <vt:lpwstr/>
  </property>
</Properties>
</file>