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419" r:id="rId6"/>
    <p:sldId id="425" r:id="rId7"/>
    <p:sldId id="420" r:id="rId8"/>
    <p:sldId id="421" r:id="rId9"/>
    <p:sldId id="418" r:id="rId10"/>
    <p:sldId id="416" r:id="rId11"/>
    <p:sldId id="417" r:id="rId12"/>
    <p:sldId id="415" r:id="rId13"/>
    <p:sldId id="438" r:id="rId14"/>
    <p:sldId id="439" r:id="rId15"/>
    <p:sldId id="440" r:id="rId16"/>
    <p:sldId id="426" r:id="rId17"/>
    <p:sldId id="427" r:id="rId18"/>
    <p:sldId id="357" r:id="rId19"/>
    <p:sldId id="401" r:id="rId20"/>
    <p:sldId id="444" r:id="rId21"/>
    <p:sldId id="445" r:id="rId22"/>
    <p:sldId id="446" r:id="rId23"/>
    <p:sldId id="428" r:id="rId24"/>
    <p:sldId id="429" r:id="rId25"/>
    <p:sldId id="406" r:id="rId26"/>
    <p:sldId id="430" r:id="rId27"/>
    <p:sldId id="443" r:id="rId28"/>
    <p:sldId id="442" r:id="rId29"/>
    <p:sldId id="441" r:id="rId30"/>
    <p:sldId id="431" r:id="rId31"/>
    <p:sldId id="432" r:id="rId32"/>
    <p:sldId id="403" r:id="rId33"/>
    <p:sldId id="409" r:id="rId34"/>
    <p:sldId id="404" r:id="rId35"/>
    <p:sldId id="449" r:id="rId36"/>
    <p:sldId id="448" r:id="rId37"/>
    <p:sldId id="447" r:id="rId38"/>
    <p:sldId id="433" r:id="rId39"/>
    <p:sldId id="434" r:id="rId40"/>
    <p:sldId id="424" r:id="rId41"/>
    <p:sldId id="405" r:id="rId42"/>
    <p:sldId id="274" r:id="rId43"/>
    <p:sldId id="435" r:id="rId44"/>
    <p:sldId id="437" r:id="rId45"/>
    <p:sldId id="453" r:id="rId46"/>
    <p:sldId id="356" r:id="rId47"/>
    <p:sldId id="456" r:id="rId48"/>
    <p:sldId id="457" r:id="rId49"/>
    <p:sldId id="458" r:id="rId50"/>
    <p:sldId id="462" r:id="rId51"/>
    <p:sldId id="460" r:id="rId52"/>
    <p:sldId id="461" r:id="rId53"/>
    <p:sldId id="450" r:id="rId54"/>
    <p:sldId id="451" r:id="rId55"/>
    <p:sldId id="452" r:id="rId56"/>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B1C6E84B-B051-4AA5-AABC-38E68E22AAF5}">
          <p14:sldIdLst>
            <p14:sldId id="256"/>
            <p14:sldId id="419"/>
            <p14:sldId id="425"/>
            <p14:sldId id="420"/>
            <p14:sldId id="421"/>
            <p14:sldId id="418"/>
            <p14:sldId id="416"/>
            <p14:sldId id="417"/>
            <p14:sldId id="415"/>
            <p14:sldId id="438"/>
            <p14:sldId id="439"/>
            <p14:sldId id="440"/>
            <p14:sldId id="426"/>
            <p14:sldId id="427"/>
            <p14:sldId id="357"/>
            <p14:sldId id="401"/>
            <p14:sldId id="444"/>
            <p14:sldId id="445"/>
            <p14:sldId id="446"/>
            <p14:sldId id="428"/>
            <p14:sldId id="429"/>
            <p14:sldId id="406"/>
            <p14:sldId id="430"/>
            <p14:sldId id="443"/>
            <p14:sldId id="442"/>
            <p14:sldId id="441"/>
            <p14:sldId id="431"/>
            <p14:sldId id="432"/>
            <p14:sldId id="403"/>
            <p14:sldId id="409"/>
            <p14:sldId id="404"/>
            <p14:sldId id="449"/>
            <p14:sldId id="448"/>
            <p14:sldId id="447"/>
            <p14:sldId id="433"/>
            <p14:sldId id="434"/>
            <p14:sldId id="424"/>
            <p14:sldId id="405"/>
            <p14:sldId id="274"/>
            <p14:sldId id="435"/>
            <p14:sldId id="437"/>
            <p14:sldId id="453"/>
            <p14:sldId id="356"/>
            <p14:sldId id="456"/>
            <p14:sldId id="457"/>
            <p14:sldId id="458"/>
            <p14:sldId id="462"/>
            <p14:sldId id="460"/>
            <p14:sldId id="461"/>
            <p14:sldId id="450"/>
            <p14:sldId id="451"/>
            <p14:sldId id="45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48F001-B869-EC3E-F93F-6FC9FEC230CD}" name="Irene Baten" initials="IB" userId="S::i.baten@vankleefinstituut.nl::cd1b43b8-8798-4366-8951-7bd5f2a64a2f" providerId="AD"/>
  <p188:author id="{69799756-3832-5DE8-A95A-D51B80090B4D}" name="Annemarie Klaassen" initials="AK" userId="S::a.klaassen@vankleefinstituut.nl::1cd63408-8ad8-48f8-97b8-3b201b740704" providerId="AD"/>
  <p188:author id="{D36F8268-33F4-20B4-2AD2-5BE863F69507}" name="Nico Knibbe" initials="NK" userId="446a5d18a54c5867" providerId="Windows Live"/>
  <p188:author id="{4A2112ED-3D7C-81AA-A51C-4111CA1E79AF}" name="linda bos" initials="lb" userId="3aca2a36950ff109"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CE39"/>
    <a:srgbClr val="EC008C"/>
    <a:srgbClr val="A3238E"/>
    <a:srgbClr val="0075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autoAdjust="0"/>
    <p:restoredTop sz="94660"/>
  </p:normalViewPr>
  <p:slideViewPr>
    <p:cSldViewPr snapToGrid="0">
      <p:cViewPr varScale="1">
        <p:scale>
          <a:sx n="127" d="100"/>
          <a:sy n="127" d="100"/>
        </p:scale>
        <p:origin x="53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8B828-0493-4568-89AC-443966D753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L"/>
          </a:p>
        </p:txBody>
      </p:sp>
      <p:sp>
        <p:nvSpPr>
          <p:cNvPr id="3" name="Subtitle 2">
            <a:extLst>
              <a:ext uri="{FF2B5EF4-FFF2-40B4-BE49-F238E27FC236}">
                <a16:creationId xmlns:a16="http://schemas.microsoft.com/office/drawing/2014/main" id="{3D9032E9-49CC-462D-B115-36A6290EC3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L"/>
          </a:p>
        </p:txBody>
      </p:sp>
      <p:sp>
        <p:nvSpPr>
          <p:cNvPr id="4" name="Date Placeholder 3">
            <a:extLst>
              <a:ext uri="{FF2B5EF4-FFF2-40B4-BE49-F238E27FC236}">
                <a16:creationId xmlns:a16="http://schemas.microsoft.com/office/drawing/2014/main" id="{49AD8F9D-FD08-4EF3-8863-A99F7523A608}"/>
              </a:ext>
            </a:extLst>
          </p:cNvPr>
          <p:cNvSpPr>
            <a:spLocks noGrp="1"/>
          </p:cNvSpPr>
          <p:nvPr>
            <p:ph type="dt" sz="half" idx="10"/>
          </p:nvPr>
        </p:nvSpPr>
        <p:spPr/>
        <p:txBody>
          <a:bodyPr/>
          <a:lstStyle/>
          <a:p>
            <a:fld id="{39C536CB-6C46-4091-ACCB-DA4F34114F68}" type="datetimeFigureOut">
              <a:rPr lang="en-NL" smtClean="0"/>
              <a:t>4/23/26</a:t>
            </a:fld>
            <a:endParaRPr lang="en-NL"/>
          </a:p>
        </p:txBody>
      </p:sp>
      <p:sp>
        <p:nvSpPr>
          <p:cNvPr id="5" name="Footer Placeholder 4">
            <a:extLst>
              <a:ext uri="{FF2B5EF4-FFF2-40B4-BE49-F238E27FC236}">
                <a16:creationId xmlns:a16="http://schemas.microsoft.com/office/drawing/2014/main" id="{F33ACCB8-F97E-4197-B5A9-3F7BD35985FB}"/>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79210D40-E895-4D67-A216-0FF2C0C50CEC}"/>
              </a:ext>
            </a:extLst>
          </p:cNvPr>
          <p:cNvSpPr>
            <a:spLocks noGrp="1"/>
          </p:cNvSpPr>
          <p:nvPr>
            <p:ph type="sldNum" sz="quarter" idx="12"/>
          </p:nvPr>
        </p:nvSpPr>
        <p:spPr/>
        <p:txBody>
          <a:bodyPr/>
          <a:lstStyle/>
          <a:p>
            <a:fld id="{43A26476-8CAC-46FE-8F42-98D249BF27E9}" type="slidenum">
              <a:rPr lang="en-NL" smtClean="0"/>
              <a:t>‹nr.›</a:t>
            </a:fld>
            <a:endParaRPr lang="en-NL"/>
          </a:p>
        </p:txBody>
      </p:sp>
    </p:spTree>
    <p:extLst>
      <p:ext uri="{BB962C8B-B14F-4D97-AF65-F5344CB8AC3E}">
        <p14:creationId xmlns:p14="http://schemas.microsoft.com/office/powerpoint/2010/main" val="2179319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BBCB7-768B-4B10-98A5-5E8DBE7CDA0E}"/>
              </a:ext>
            </a:extLst>
          </p:cNvPr>
          <p:cNvSpPr>
            <a:spLocks noGrp="1"/>
          </p:cNvSpPr>
          <p:nvPr>
            <p:ph type="title"/>
          </p:nvPr>
        </p:nvSpPr>
        <p:spPr/>
        <p:txBody>
          <a:bodyPr/>
          <a:lstStyle/>
          <a:p>
            <a:r>
              <a:rPr lang="en-US"/>
              <a:t>Click to edit Master title style</a:t>
            </a:r>
            <a:endParaRPr lang="en-NL"/>
          </a:p>
        </p:txBody>
      </p:sp>
      <p:sp>
        <p:nvSpPr>
          <p:cNvPr id="3" name="Vertical Text Placeholder 2">
            <a:extLst>
              <a:ext uri="{FF2B5EF4-FFF2-40B4-BE49-F238E27FC236}">
                <a16:creationId xmlns:a16="http://schemas.microsoft.com/office/drawing/2014/main" id="{76FAE57A-B6DA-4780-9E4D-33D6FE09AF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435C4186-6EDF-4BE0-965F-E19B632F6EBF}"/>
              </a:ext>
            </a:extLst>
          </p:cNvPr>
          <p:cNvSpPr>
            <a:spLocks noGrp="1"/>
          </p:cNvSpPr>
          <p:nvPr>
            <p:ph type="dt" sz="half" idx="10"/>
          </p:nvPr>
        </p:nvSpPr>
        <p:spPr/>
        <p:txBody>
          <a:bodyPr/>
          <a:lstStyle/>
          <a:p>
            <a:fld id="{39C536CB-6C46-4091-ACCB-DA4F34114F68}" type="datetimeFigureOut">
              <a:rPr lang="en-NL" smtClean="0"/>
              <a:t>4/23/26</a:t>
            </a:fld>
            <a:endParaRPr lang="en-NL"/>
          </a:p>
        </p:txBody>
      </p:sp>
      <p:sp>
        <p:nvSpPr>
          <p:cNvPr id="5" name="Footer Placeholder 4">
            <a:extLst>
              <a:ext uri="{FF2B5EF4-FFF2-40B4-BE49-F238E27FC236}">
                <a16:creationId xmlns:a16="http://schemas.microsoft.com/office/drawing/2014/main" id="{95F4F00F-AEA2-4CEA-98BA-E4B1A6C8C6B9}"/>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F72A5B20-DA6B-4F4C-90B9-B0F8488198EE}"/>
              </a:ext>
            </a:extLst>
          </p:cNvPr>
          <p:cNvSpPr>
            <a:spLocks noGrp="1"/>
          </p:cNvSpPr>
          <p:nvPr>
            <p:ph type="sldNum" sz="quarter" idx="12"/>
          </p:nvPr>
        </p:nvSpPr>
        <p:spPr/>
        <p:txBody>
          <a:bodyPr/>
          <a:lstStyle/>
          <a:p>
            <a:fld id="{43A26476-8CAC-46FE-8F42-98D249BF27E9}" type="slidenum">
              <a:rPr lang="en-NL" smtClean="0"/>
              <a:t>‹nr.›</a:t>
            </a:fld>
            <a:endParaRPr lang="en-NL"/>
          </a:p>
        </p:txBody>
      </p:sp>
    </p:spTree>
    <p:extLst>
      <p:ext uri="{BB962C8B-B14F-4D97-AF65-F5344CB8AC3E}">
        <p14:creationId xmlns:p14="http://schemas.microsoft.com/office/powerpoint/2010/main" val="3136570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12B968-7B62-4646-B387-D94EB0FF92B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L"/>
          </a:p>
        </p:txBody>
      </p:sp>
      <p:sp>
        <p:nvSpPr>
          <p:cNvPr id="3" name="Vertical Text Placeholder 2">
            <a:extLst>
              <a:ext uri="{FF2B5EF4-FFF2-40B4-BE49-F238E27FC236}">
                <a16:creationId xmlns:a16="http://schemas.microsoft.com/office/drawing/2014/main" id="{97900C8F-DD42-4E8F-8341-963EF1659C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33A585DC-4484-482D-B102-D0E71E6EB837}"/>
              </a:ext>
            </a:extLst>
          </p:cNvPr>
          <p:cNvSpPr>
            <a:spLocks noGrp="1"/>
          </p:cNvSpPr>
          <p:nvPr>
            <p:ph type="dt" sz="half" idx="10"/>
          </p:nvPr>
        </p:nvSpPr>
        <p:spPr/>
        <p:txBody>
          <a:bodyPr/>
          <a:lstStyle/>
          <a:p>
            <a:fld id="{39C536CB-6C46-4091-ACCB-DA4F34114F68}" type="datetimeFigureOut">
              <a:rPr lang="en-NL" smtClean="0"/>
              <a:t>4/23/26</a:t>
            </a:fld>
            <a:endParaRPr lang="en-NL"/>
          </a:p>
        </p:txBody>
      </p:sp>
      <p:sp>
        <p:nvSpPr>
          <p:cNvPr id="5" name="Footer Placeholder 4">
            <a:extLst>
              <a:ext uri="{FF2B5EF4-FFF2-40B4-BE49-F238E27FC236}">
                <a16:creationId xmlns:a16="http://schemas.microsoft.com/office/drawing/2014/main" id="{7ED99DF3-4A2F-4159-B16F-E03012D8965C}"/>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CE6D7043-1813-48ED-B2EE-E5453D3E6EC3}"/>
              </a:ext>
            </a:extLst>
          </p:cNvPr>
          <p:cNvSpPr>
            <a:spLocks noGrp="1"/>
          </p:cNvSpPr>
          <p:nvPr>
            <p:ph type="sldNum" sz="quarter" idx="12"/>
          </p:nvPr>
        </p:nvSpPr>
        <p:spPr/>
        <p:txBody>
          <a:bodyPr/>
          <a:lstStyle/>
          <a:p>
            <a:fld id="{43A26476-8CAC-46FE-8F42-98D249BF27E9}" type="slidenum">
              <a:rPr lang="en-NL" smtClean="0"/>
              <a:t>‹nr.›</a:t>
            </a:fld>
            <a:endParaRPr lang="en-NL"/>
          </a:p>
        </p:txBody>
      </p:sp>
    </p:spTree>
    <p:extLst>
      <p:ext uri="{BB962C8B-B14F-4D97-AF65-F5344CB8AC3E}">
        <p14:creationId xmlns:p14="http://schemas.microsoft.com/office/powerpoint/2010/main" val="1325989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6DBD7-24C3-4D0D-B1B7-A00482C4DA44}"/>
              </a:ext>
            </a:extLst>
          </p:cNvPr>
          <p:cNvSpPr>
            <a:spLocks noGrp="1"/>
          </p:cNvSpPr>
          <p:nvPr>
            <p:ph type="title"/>
          </p:nvPr>
        </p:nvSpPr>
        <p:spPr/>
        <p:txBody>
          <a:bodyPr/>
          <a:lstStyle/>
          <a:p>
            <a:r>
              <a:rPr lang="en-US"/>
              <a:t>Click to edit Master title style</a:t>
            </a:r>
            <a:endParaRPr lang="en-NL"/>
          </a:p>
        </p:txBody>
      </p:sp>
      <p:sp>
        <p:nvSpPr>
          <p:cNvPr id="3" name="Content Placeholder 2">
            <a:extLst>
              <a:ext uri="{FF2B5EF4-FFF2-40B4-BE49-F238E27FC236}">
                <a16:creationId xmlns:a16="http://schemas.microsoft.com/office/drawing/2014/main" id="{9DC17A82-9498-4921-BDCF-8692008DC0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B37B1781-73D6-45EA-A55D-C185BB2EF4A7}"/>
              </a:ext>
            </a:extLst>
          </p:cNvPr>
          <p:cNvSpPr>
            <a:spLocks noGrp="1"/>
          </p:cNvSpPr>
          <p:nvPr>
            <p:ph type="dt" sz="half" idx="10"/>
          </p:nvPr>
        </p:nvSpPr>
        <p:spPr/>
        <p:txBody>
          <a:bodyPr/>
          <a:lstStyle/>
          <a:p>
            <a:fld id="{39C536CB-6C46-4091-ACCB-DA4F34114F68}" type="datetimeFigureOut">
              <a:rPr lang="en-NL" smtClean="0"/>
              <a:t>4/23/26</a:t>
            </a:fld>
            <a:endParaRPr lang="en-NL"/>
          </a:p>
        </p:txBody>
      </p:sp>
      <p:sp>
        <p:nvSpPr>
          <p:cNvPr id="5" name="Footer Placeholder 4">
            <a:extLst>
              <a:ext uri="{FF2B5EF4-FFF2-40B4-BE49-F238E27FC236}">
                <a16:creationId xmlns:a16="http://schemas.microsoft.com/office/drawing/2014/main" id="{0D4808A2-BA2D-4FF2-B33C-EFA8C266E016}"/>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6D0221F7-D3CC-4D83-8DC0-B35231C7EE3E}"/>
              </a:ext>
            </a:extLst>
          </p:cNvPr>
          <p:cNvSpPr>
            <a:spLocks noGrp="1"/>
          </p:cNvSpPr>
          <p:nvPr>
            <p:ph type="sldNum" sz="quarter" idx="12"/>
          </p:nvPr>
        </p:nvSpPr>
        <p:spPr/>
        <p:txBody>
          <a:bodyPr/>
          <a:lstStyle/>
          <a:p>
            <a:fld id="{43A26476-8CAC-46FE-8F42-98D249BF27E9}" type="slidenum">
              <a:rPr lang="en-NL" smtClean="0"/>
              <a:t>‹nr.›</a:t>
            </a:fld>
            <a:endParaRPr lang="en-NL"/>
          </a:p>
        </p:txBody>
      </p:sp>
    </p:spTree>
    <p:extLst>
      <p:ext uri="{BB962C8B-B14F-4D97-AF65-F5344CB8AC3E}">
        <p14:creationId xmlns:p14="http://schemas.microsoft.com/office/powerpoint/2010/main" val="3772851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F771F-2D70-4EB8-96F0-8A7F50308B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L"/>
          </a:p>
        </p:txBody>
      </p:sp>
      <p:sp>
        <p:nvSpPr>
          <p:cNvPr id="3" name="Text Placeholder 2">
            <a:extLst>
              <a:ext uri="{FF2B5EF4-FFF2-40B4-BE49-F238E27FC236}">
                <a16:creationId xmlns:a16="http://schemas.microsoft.com/office/drawing/2014/main" id="{C415709C-1752-466F-AF39-0FC7BB7175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871D19-DCF2-487C-A821-A4281CF4004E}"/>
              </a:ext>
            </a:extLst>
          </p:cNvPr>
          <p:cNvSpPr>
            <a:spLocks noGrp="1"/>
          </p:cNvSpPr>
          <p:nvPr>
            <p:ph type="dt" sz="half" idx="10"/>
          </p:nvPr>
        </p:nvSpPr>
        <p:spPr/>
        <p:txBody>
          <a:bodyPr/>
          <a:lstStyle/>
          <a:p>
            <a:fld id="{39C536CB-6C46-4091-ACCB-DA4F34114F68}" type="datetimeFigureOut">
              <a:rPr lang="en-NL" smtClean="0"/>
              <a:t>4/23/26</a:t>
            </a:fld>
            <a:endParaRPr lang="en-NL"/>
          </a:p>
        </p:txBody>
      </p:sp>
      <p:sp>
        <p:nvSpPr>
          <p:cNvPr id="5" name="Footer Placeholder 4">
            <a:extLst>
              <a:ext uri="{FF2B5EF4-FFF2-40B4-BE49-F238E27FC236}">
                <a16:creationId xmlns:a16="http://schemas.microsoft.com/office/drawing/2014/main" id="{D20D8ED4-68E5-4FBF-A75C-745DB74E0E4C}"/>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72E2695B-AE47-4857-924A-F86F1539382F}"/>
              </a:ext>
            </a:extLst>
          </p:cNvPr>
          <p:cNvSpPr>
            <a:spLocks noGrp="1"/>
          </p:cNvSpPr>
          <p:nvPr>
            <p:ph type="sldNum" sz="quarter" idx="12"/>
          </p:nvPr>
        </p:nvSpPr>
        <p:spPr/>
        <p:txBody>
          <a:bodyPr/>
          <a:lstStyle/>
          <a:p>
            <a:fld id="{43A26476-8CAC-46FE-8F42-98D249BF27E9}" type="slidenum">
              <a:rPr lang="en-NL" smtClean="0"/>
              <a:t>‹nr.›</a:t>
            </a:fld>
            <a:endParaRPr lang="en-NL"/>
          </a:p>
        </p:txBody>
      </p:sp>
    </p:spTree>
    <p:extLst>
      <p:ext uri="{BB962C8B-B14F-4D97-AF65-F5344CB8AC3E}">
        <p14:creationId xmlns:p14="http://schemas.microsoft.com/office/powerpoint/2010/main" val="2900366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CB9B5-7E91-48C1-BE25-D4EC5E586E4E}"/>
              </a:ext>
            </a:extLst>
          </p:cNvPr>
          <p:cNvSpPr>
            <a:spLocks noGrp="1"/>
          </p:cNvSpPr>
          <p:nvPr>
            <p:ph type="title"/>
          </p:nvPr>
        </p:nvSpPr>
        <p:spPr/>
        <p:txBody>
          <a:bodyPr/>
          <a:lstStyle/>
          <a:p>
            <a:r>
              <a:rPr lang="en-US"/>
              <a:t>Click to edit Master title style</a:t>
            </a:r>
            <a:endParaRPr lang="en-NL"/>
          </a:p>
        </p:txBody>
      </p:sp>
      <p:sp>
        <p:nvSpPr>
          <p:cNvPr id="3" name="Content Placeholder 2">
            <a:extLst>
              <a:ext uri="{FF2B5EF4-FFF2-40B4-BE49-F238E27FC236}">
                <a16:creationId xmlns:a16="http://schemas.microsoft.com/office/drawing/2014/main" id="{F26BDA25-647D-4BA6-9310-F402489D20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Content Placeholder 3">
            <a:extLst>
              <a:ext uri="{FF2B5EF4-FFF2-40B4-BE49-F238E27FC236}">
                <a16:creationId xmlns:a16="http://schemas.microsoft.com/office/drawing/2014/main" id="{15D67A17-C2EB-416B-979A-0FFA8341AB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5" name="Date Placeholder 4">
            <a:extLst>
              <a:ext uri="{FF2B5EF4-FFF2-40B4-BE49-F238E27FC236}">
                <a16:creationId xmlns:a16="http://schemas.microsoft.com/office/drawing/2014/main" id="{50F210CB-B4C9-403D-BAD8-45CEE9DE0681}"/>
              </a:ext>
            </a:extLst>
          </p:cNvPr>
          <p:cNvSpPr>
            <a:spLocks noGrp="1"/>
          </p:cNvSpPr>
          <p:nvPr>
            <p:ph type="dt" sz="half" idx="10"/>
          </p:nvPr>
        </p:nvSpPr>
        <p:spPr/>
        <p:txBody>
          <a:bodyPr/>
          <a:lstStyle/>
          <a:p>
            <a:fld id="{39C536CB-6C46-4091-ACCB-DA4F34114F68}" type="datetimeFigureOut">
              <a:rPr lang="en-NL" smtClean="0"/>
              <a:t>4/23/26</a:t>
            </a:fld>
            <a:endParaRPr lang="en-NL"/>
          </a:p>
        </p:txBody>
      </p:sp>
      <p:sp>
        <p:nvSpPr>
          <p:cNvPr id="6" name="Footer Placeholder 5">
            <a:extLst>
              <a:ext uri="{FF2B5EF4-FFF2-40B4-BE49-F238E27FC236}">
                <a16:creationId xmlns:a16="http://schemas.microsoft.com/office/drawing/2014/main" id="{61FD0E5E-01AE-4747-B7EE-B18F7210A395}"/>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9555ABF0-850D-4AE9-A45B-FBF47763C5E9}"/>
              </a:ext>
            </a:extLst>
          </p:cNvPr>
          <p:cNvSpPr>
            <a:spLocks noGrp="1"/>
          </p:cNvSpPr>
          <p:nvPr>
            <p:ph type="sldNum" sz="quarter" idx="12"/>
          </p:nvPr>
        </p:nvSpPr>
        <p:spPr/>
        <p:txBody>
          <a:bodyPr/>
          <a:lstStyle/>
          <a:p>
            <a:fld id="{43A26476-8CAC-46FE-8F42-98D249BF27E9}" type="slidenum">
              <a:rPr lang="en-NL" smtClean="0"/>
              <a:t>‹nr.›</a:t>
            </a:fld>
            <a:endParaRPr lang="en-NL"/>
          </a:p>
        </p:txBody>
      </p:sp>
    </p:spTree>
    <p:extLst>
      <p:ext uri="{BB962C8B-B14F-4D97-AF65-F5344CB8AC3E}">
        <p14:creationId xmlns:p14="http://schemas.microsoft.com/office/powerpoint/2010/main" val="335879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F8D31-C987-4F58-820A-B06025B4C1F0}"/>
              </a:ext>
            </a:extLst>
          </p:cNvPr>
          <p:cNvSpPr>
            <a:spLocks noGrp="1"/>
          </p:cNvSpPr>
          <p:nvPr>
            <p:ph type="title"/>
          </p:nvPr>
        </p:nvSpPr>
        <p:spPr>
          <a:xfrm>
            <a:off x="839788" y="365125"/>
            <a:ext cx="10515600" cy="1325563"/>
          </a:xfrm>
        </p:spPr>
        <p:txBody>
          <a:bodyPr/>
          <a:lstStyle/>
          <a:p>
            <a:r>
              <a:rPr lang="en-US"/>
              <a:t>Click to edit Master title style</a:t>
            </a:r>
            <a:endParaRPr lang="en-NL"/>
          </a:p>
        </p:txBody>
      </p:sp>
      <p:sp>
        <p:nvSpPr>
          <p:cNvPr id="3" name="Text Placeholder 2">
            <a:extLst>
              <a:ext uri="{FF2B5EF4-FFF2-40B4-BE49-F238E27FC236}">
                <a16:creationId xmlns:a16="http://schemas.microsoft.com/office/drawing/2014/main" id="{2382FD7F-1693-41BA-AD25-583C20575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3FF1CE-FCBB-4CD4-9E33-6FECC4A61F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5" name="Text Placeholder 4">
            <a:extLst>
              <a:ext uri="{FF2B5EF4-FFF2-40B4-BE49-F238E27FC236}">
                <a16:creationId xmlns:a16="http://schemas.microsoft.com/office/drawing/2014/main" id="{02CD938A-2B3B-4357-906F-0E896EA96C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427CD2-A4C6-4B35-918A-68B2208DC0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7" name="Date Placeholder 6">
            <a:extLst>
              <a:ext uri="{FF2B5EF4-FFF2-40B4-BE49-F238E27FC236}">
                <a16:creationId xmlns:a16="http://schemas.microsoft.com/office/drawing/2014/main" id="{076FB013-9298-4659-898C-46E9717A6B6C}"/>
              </a:ext>
            </a:extLst>
          </p:cNvPr>
          <p:cNvSpPr>
            <a:spLocks noGrp="1"/>
          </p:cNvSpPr>
          <p:nvPr>
            <p:ph type="dt" sz="half" idx="10"/>
          </p:nvPr>
        </p:nvSpPr>
        <p:spPr/>
        <p:txBody>
          <a:bodyPr/>
          <a:lstStyle/>
          <a:p>
            <a:fld id="{39C536CB-6C46-4091-ACCB-DA4F34114F68}" type="datetimeFigureOut">
              <a:rPr lang="en-NL" smtClean="0"/>
              <a:t>4/23/26</a:t>
            </a:fld>
            <a:endParaRPr lang="en-NL"/>
          </a:p>
        </p:txBody>
      </p:sp>
      <p:sp>
        <p:nvSpPr>
          <p:cNvPr id="8" name="Footer Placeholder 7">
            <a:extLst>
              <a:ext uri="{FF2B5EF4-FFF2-40B4-BE49-F238E27FC236}">
                <a16:creationId xmlns:a16="http://schemas.microsoft.com/office/drawing/2014/main" id="{D3119B2D-91A0-4E55-9B03-9FD047C20068}"/>
              </a:ext>
            </a:extLst>
          </p:cNvPr>
          <p:cNvSpPr>
            <a:spLocks noGrp="1"/>
          </p:cNvSpPr>
          <p:nvPr>
            <p:ph type="ftr" sz="quarter" idx="11"/>
          </p:nvPr>
        </p:nvSpPr>
        <p:spPr/>
        <p:txBody>
          <a:bodyPr/>
          <a:lstStyle/>
          <a:p>
            <a:endParaRPr lang="en-NL"/>
          </a:p>
        </p:txBody>
      </p:sp>
      <p:sp>
        <p:nvSpPr>
          <p:cNvPr id="9" name="Slide Number Placeholder 8">
            <a:extLst>
              <a:ext uri="{FF2B5EF4-FFF2-40B4-BE49-F238E27FC236}">
                <a16:creationId xmlns:a16="http://schemas.microsoft.com/office/drawing/2014/main" id="{CD872D63-8597-49BE-AFE3-98441255ACA8}"/>
              </a:ext>
            </a:extLst>
          </p:cNvPr>
          <p:cNvSpPr>
            <a:spLocks noGrp="1"/>
          </p:cNvSpPr>
          <p:nvPr>
            <p:ph type="sldNum" sz="quarter" idx="12"/>
          </p:nvPr>
        </p:nvSpPr>
        <p:spPr/>
        <p:txBody>
          <a:bodyPr/>
          <a:lstStyle/>
          <a:p>
            <a:fld id="{43A26476-8CAC-46FE-8F42-98D249BF27E9}" type="slidenum">
              <a:rPr lang="en-NL" smtClean="0"/>
              <a:t>‹nr.›</a:t>
            </a:fld>
            <a:endParaRPr lang="en-NL"/>
          </a:p>
        </p:txBody>
      </p:sp>
    </p:spTree>
    <p:extLst>
      <p:ext uri="{BB962C8B-B14F-4D97-AF65-F5344CB8AC3E}">
        <p14:creationId xmlns:p14="http://schemas.microsoft.com/office/powerpoint/2010/main" val="1290031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87FFB-A57D-4691-9442-D2131E8CC688}"/>
              </a:ext>
            </a:extLst>
          </p:cNvPr>
          <p:cNvSpPr>
            <a:spLocks noGrp="1"/>
          </p:cNvSpPr>
          <p:nvPr>
            <p:ph type="title"/>
          </p:nvPr>
        </p:nvSpPr>
        <p:spPr/>
        <p:txBody>
          <a:bodyPr/>
          <a:lstStyle/>
          <a:p>
            <a:r>
              <a:rPr lang="en-US"/>
              <a:t>Click to edit Master title style</a:t>
            </a:r>
            <a:endParaRPr lang="en-NL"/>
          </a:p>
        </p:txBody>
      </p:sp>
      <p:sp>
        <p:nvSpPr>
          <p:cNvPr id="3" name="Date Placeholder 2">
            <a:extLst>
              <a:ext uri="{FF2B5EF4-FFF2-40B4-BE49-F238E27FC236}">
                <a16:creationId xmlns:a16="http://schemas.microsoft.com/office/drawing/2014/main" id="{9AB3922A-9C2E-4A76-91F4-C46CE6F08B82}"/>
              </a:ext>
            </a:extLst>
          </p:cNvPr>
          <p:cNvSpPr>
            <a:spLocks noGrp="1"/>
          </p:cNvSpPr>
          <p:nvPr>
            <p:ph type="dt" sz="half" idx="10"/>
          </p:nvPr>
        </p:nvSpPr>
        <p:spPr/>
        <p:txBody>
          <a:bodyPr/>
          <a:lstStyle/>
          <a:p>
            <a:fld id="{39C536CB-6C46-4091-ACCB-DA4F34114F68}" type="datetimeFigureOut">
              <a:rPr lang="en-NL" smtClean="0"/>
              <a:t>4/23/26</a:t>
            </a:fld>
            <a:endParaRPr lang="en-NL"/>
          </a:p>
        </p:txBody>
      </p:sp>
      <p:sp>
        <p:nvSpPr>
          <p:cNvPr id="4" name="Footer Placeholder 3">
            <a:extLst>
              <a:ext uri="{FF2B5EF4-FFF2-40B4-BE49-F238E27FC236}">
                <a16:creationId xmlns:a16="http://schemas.microsoft.com/office/drawing/2014/main" id="{521D7F6C-F345-45F3-BB63-311EC71C2B47}"/>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DB0F0604-6EAB-4EBA-8170-619E3D31D068}"/>
              </a:ext>
            </a:extLst>
          </p:cNvPr>
          <p:cNvSpPr>
            <a:spLocks noGrp="1"/>
          </p:cNvSpPr>
          <p:nvPr>
            <p:ph type="sldNum" sz="quarter" idx="12"/>
          </p:nvPr>
        </p:nvSpPr>
        <p:spPr/>
        <p:txBody>
          <a:bodyPr/>
          <a:lstStyle/>
          <a:p>
            <a:fld id="{43A26476-8CAC-46FE-8F42-98D249BF27E9}" type="slidenum">
              <a:rPr lang="en-NL" smtClean="0"/>
              <a:t>‹nr.›</a:t>
            </a:fld>
            <a:endParaRPr lang="en-NL"/>
          </a:p>
        </p:txBody>
      </p:sp>
    </p:spTree>
    <p:extLst>
      <p:ext uri="{BB962C8B-B14F-4D97-AF65-F5344CB8AC3E}">
        <p14:creationId xmlns:p14="http://schemas.microsoft.com/office/powerpoint/2010/main" val="2531105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189E5C-9A21-479F-826B-FA3DD91CA8CC}"/>
              </a:ext>
            </a:extLst>
          </p:cNvPr>
          <p:cNvSpPr>
            <a:spLocks noGrp="1"/>
          </p:cNvSpPr>
          <p:nvPr>
            <p:ph type="dt" sz="half" idx="10"/>
          </p:nvPr>
        </p:nvSpPr>
        <p:spPr/>
        <p:txBody>
          <a:bodyPr/>
          <a:lstStyle/>
          <a:p>
            <a:fld id="{39C536CB-6C46-4091-ACCB-DA4F34114F68}" type="datetimeFigureOut">
              <a:rPr lang="en-NL" smtClean="0"/>
              <a:t>4/23/26</a:t>
            </a:fld>
            <a:endParaRPr lang="en-NL"/>
          </a:p>
        </p:txBody>
      </p:sp>
      <p:sp>
        <p:nvSpPr>
          <p:cNvPr id="3" name="Footer Placeholder 2">
            <a:extLst>
              <a:ext uri="{FF2B5EF4-FFF2-40B4-BE49-F238E27FC236}">
                <a16:creationId xmlns:a16="http://schemas.microsoft.com/office/drawing/2014/main" id="{BAEB4058-1229-4CDC-8BFD-149E179C1E9A}"/>
              </a:ext>
            </a:extLst>
          </p:cNvPr>
          <p:cNvSpPr>
            <a:spLocks noGrp="1"/>
          </p:cNvSpPr>
          <p:nvPr>
            <p:ph type="ftr" sz="quarter" idx="11"/>
          </p:nvPr>
        </p:nvSpPr>
        <p:spPr/>
        <p:txBody>
          <a:bodyPr/>
          <a:lstStyle/>
          <a:p>
            <a:endParaRPr lang="en-NL"/>
          </a:p>
        </p:txBody>
      </p:sp>
      <p:sp>
        <p:nvSpPr>
          <p:cNvPr id="4" name="Slide Number Placeholder 3">
            <a:extLst>
              <a:ext uri="{FF2B5EF4-FFF2-40B4-BE49-F238E27FC236}">
                <a16:creationId xmlns:a16="http://schemas.microsoft.com/office/drawing/2014/main" id="{BA5BCAFD-B996-45EE-AF59-41F53431C9D4}"/>
              </a:ext>
            </a:extLst>
          </p:cNvPr>
          <p:cNvSpPr>
            <a:spLocks noGrp="1"/>
          </p:cNvSpPr>
          <p:nvPr>
            <p:ph type="sldNum" sz="quarter" idx="12"/>
          </p:nvPr>
        </p:nvSpPr>
        <p:spPr/>
        <p:txBody>
          <a:bodyPr/>
          <a:lstStyle/>
          <a:p>
            <a:fld id="{43A26476-8CAC-46FE-8F42-98D249BF27E9}" type="slidenum">
              <a:rPr lang="en-NL" smtClean="0"/>
              <a:t>‹nr.›</a:t>
            </a:fld>
            <a:endParaRPr lang="en-NL"/>
          </a:p>
        </p:txBody>
      </p:sp>
    </p:spTree>
    <p:extLst>
      <p:ext uri="{BB962C8B-B14F-4D97-AF65-F5344CB8AC3E}">
        <p14:creationId xmlns:p14="http://schemas.microsoft.com/office/powerpoint/2010/main" val="1624883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67756-5734-4242-ADAA-169B3C86EE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L"/>
          </a:p>
        </p:txBody>
      </p:sp>
      <p:sp>
        <p:nvSpPr>
          <p:cNvPr id="3" name="Content Placeholder 2">
            <a:extLst>
              <a:ext uri="{FF2B5EF4-FFF2-40B4-BE49-F238E27FC236}">
                <a16:creationId xmlns:a16="http://schemas.microsoft.com/office/drawing/2014/main" id="{114DAF5A-A889-4776-88AF-29CB5390ED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Text Placeholder 3">
            <a:extLst>
              <a:ext uri="{FF2B5EF4-FFF2-40B4-BE49-F238E27FC236}">
                <a16:creationId xmlns:a16="http://schemas.microsoft.com/office/drawing/2014/main" id="{B53FC74E-D1DB-4C79-8284-0E4B49804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FCA0C8-9E71-4BA4-8E6B-2C02289DF401}"/>
              </a:ext>
            </a:extLst>
          </p:cNvPr>
          <p:cNvSpPr>
            <a:spLocks noGrp="1"/>
          </p:cNvSpPr>
          <p:nvPr>
            <p:ph type="dt" sz="half" idx="10"/>
          </p:nvPr>
        </p:nvSpPr>
        <p:spPr/>
        <p:txBody>
          <a:bodyPr/>
          <a:lstStyle/>
          <a:p>
            <a:fld id="{39C536CB-6C46-4091-ACCB-DA4F34114F68}" type="datetimeFigureOut">
              <a:rPr lang="en-NL" smtClean="0"/>
              <a:t>4/23/26</a:t>
            </a:fld>
            <a:endParaRPr lang="en-NL"/>
          </a:p>
        </p:txBody>
      </p:sp>
      <p:sp>
        <p:nvSpPr>
          <p:cNvPr id="6" name="Footer Placeholder 5">
            <a:extLst>
              <a:ext uri="{FF2B5EF4-FFF2-40B4-BE49-F238E27FC236}">
                <a16:creationId xmlns:a16="http://schemas.microsoft.com/office/drawing/2014/main" id="{A01C7429-377D-4FB8-9D42-F63EB14AAB17}"/>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6D53CD76-E47F-47A3-B59E-1968253278EF}"/>
              </a:ext>
            </a:extLst>
          </p:cNvPr>
          <p:cNvSpPr>
            <a:spLocks noGrp="1"/>
          </p:cNvSpPr>
          <p:nvPr>
            <p:ph type="sldNum" sz="quarter" idx="12"/>
          </p:nvPr>
        </p:nvSpPr>
        <p:spPr/>
        <p:txBody>
          <a:bodyPr/>
          <a:lstStyle/>
          <a:p>
            <a:fld id="{43A26476-8CAC-46FE-8F42-98D249BF27E9}" type="slidenum">
              <a:rPr lang="en-NL" smtClean="0"/>
              <a:t>‹nr.›</a:t>
            </a:fld>
            <a:endParaRPr lang="en-NL"/>
          </a:p>
        </p:txBody>
      </p:sp>
    </p:spTree>
    <p:extLst>
      <p:ext uri="{BB962C8B-B14F-4D97-AF65-F5344CB8AC3E}">
        <p14:creationId xmlns:p14="http://schemas.microsoft.com/office/powerpoint/2010/main" val="2583179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1885E-31DA-4C13-9B22-BB62ECC937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L"/>
          </a:p>
        </p:txBody>
      </p:sp>
      <p:sp>
        <p:nvSpPr>
          <p:cNvPr id="3" name="Picture Placeholder 2">
            <a:extLst>
              <a:ext uri="{FF2B5EF4-FFF2-40B4-BE49-F238E27FC236}">
                <a16:creationId xmlns:a16="http://schemas.microsoft.com/office/drawing/2014/main" id="{529395AB-7724-4960-8036-C882B25604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E173AC82-4993-4EB9-9878-B10A91CABF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FDBE1E-D919-4ACF-8BF3-D23C9AEB5C8C}"/>
              </a:ext>
            </a:extLst>
          </p:cNvPr>
          <p:cNvSpPr>
            <a:spLocks noGrp="1"/>
          </p:cNvSpPr>
          <p:nvPr>
            <p:ph type="dt" sz="half" idx="10"/>
          </p:nvPr>
        </p:nvSpPr>
        <p:spPr/>
        <p:txBody>
          <a:bodyPr/>
          <a:lstStyle/>
          <a:p>
            <a:fld id="{39C536CB-6C46-4091-ACCB-DA4F34114F68}" type="datetimeFigureOut">
              <a:rPr lang="en-NL" smtClean="0"/>
              <a:t>4/23/26</a:t>
            </a:fld>
            <a:endParaRPr lang="en-NL"/>
          </a:p>
        </p:txBody>
      </p:sp>
      <p:sp>
        <p:nvSpPr>
          <p:cNvPr id="6" name="Footer Placeholder 5">
            <a:extLst>
              <a:ext uri="{FF2B5EF4-FFF2-40B4-BE49-F238E27FC236}">
                <a16:creationId xmlns:a16="http://schemas.microsoft.com/office/drawing/2014/main" id="{FEDEB165-8207-41CC-9BD7-71688473FA42}"/>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6DA80D59-9EEB-4AD3-AF54-BEB21B009807}"/>
              </a:ext>
            </a:extLst>
          </p:cNvPr>
          <p:cNvSpPr>
            <a:spLocks noGrp="1"/>
          </p:cNvSpPr>
          <p:nvPr>
            <p:ph type="sldNum" sz="quarter" idx="12"/>
          </p:nvPr>
        </p:nvSpPr>
        <p:spPr/>
        <p:txBody>
          <a:bodyPr/>
          <a:lstStyle/>
          <a:p>
            <a:fld id="{43A26476-8CAC-46FE-8F42-98D249BF27E9}" type="slidenum">
              <a:rPr lang="en-NL" smtClean="0"/>
              <a:t>‹nr.›</a:t>
            </a:fld>
            <a:endParaRPr lang="en-NL"/>
          </a:p>
        </p:txBody>
      </p:sp>
    </p:spTree>
    <p:extLst>
      <p:ext uri="{BB962C8B-B14F-4D97-AF65-F5344CB8AC3E}">
        <p14:creationId xmlns:p14="http://schemas.microsoft.com/office/powerpoint/2010/main" val="882033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6F8A7A-6ADA-4729-A015-3DCCBC83B9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L"/>
          </a:p>
        </p:txBody>
      </p:sp>
      <p:sp>
        <p:nvSpPr>
          <p:cNvPr id="3" name="Text Placeholder 2">
            <a:extLst>
              <a:ext uri="{FF2B5EF4-FFF2-40B4-BE49-F238E27FC236}">
                <a16:creationId xmlns:a16="http://schemas.microsoft.com/office/drawing/2014/main" id="{CF8D3219-B7E9-49F9-AB05-575FDE322E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873B3BC7-0FF9-41C9-9113-391A4374D3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C536CB-6C46-4091-ACCB-DA4F34114F68}" type="datetimeFigureOut">
              <a:rPr lang="en-NL" smtClean="0"/>
              <a:t>4/23/26</a:t>
            </a:fld>
            <a:endParaRPr lang="en-NL"/>
          </a:p>
        </p:txBody>
      </p:sp>
      <p:sp>
        <p:nvSpPr>
          <p:cNvPr id="5" name="Footer Placeholder 4">
            <a:extLst>
              <a:ext uri="{FF2B5EF4-FFF2-40B4-BE49-F238E27FC236}">
                <a16:creationId xmlns:a16="http://schemas.microsoft.com/office/drawing/2014/main" id="{37167DF0-8116-4A16-9853-AC34471598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L"/>
          </a:p>
        </p:txBody>
      </p:sp>
      <p:sp>
        <p:nvSpPr>
          <p:cNvPr id="6" name="Slide Number Placeholder 5">
            <a:extLst>
              <a:ext uri="{FF2B5EF4-FFF2-40B4-BE49-F238E27FC236}">
                <a16:creationId xmlns:a16="http://schemas.microsoft.com/office/drawing/2014/main" id="{FC689310-10FC-46EB-B469-14C7F46DFC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A26476-8CAC-46FE-8F42-98D249BF27E9}" type="slidenum">
              <a:rPr lang="en-NL" smtClean="0"/>
              <a:t>‹nr.›</a:t>
            </a:fld>
            <a:endParaRPr lang="en-NL"/>
          </a:p>
        </p:txBody>
      </p:sp>
    </p:spTree>
    <p:extLst>
      <p:ext uri="{BB962C8B-B14F-4D97-AF65-F5344CB8AC3E}">
        <p14:creationId xmlns:p14="http://schemas.microsoft.com/office/powerpoint/2010/main" val="1801603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5484A1-32A2-439E-BA03-F70DCDDC2EE1}"/>
              </a:ext>
            </a:extLst>
          </p:cNvPr>
          <p:cNvSpPr txBox="1"/>
          <p:nvPr/>
        </p:nvSpPr>
        <p:spPr>
          <a:xfrm>
            <a:off x="180870" y="531988"/>
            <a:ext cx="11816862" cy="3785652"/>
          </a:xfrm>
          <a:prstGeom prst="rect">
            <a:avLst/>
          </a:prstGeom>
          <a:noFill/>
        </p:spPr>
        <p:txBody>
          <a:bodyPr wrap="square" rtlCol="0">
            <a:spAutoFit/>
          </a:bodyPr>
          <a:lstStyle/>
          <a:p>
            <a:pPr algn="ctr"/>
            <a:r>
              <a:rPr lang="en-US" sz="3200" b="1" dirty="0">
                <a:latin typeface="Museo Sans Rounded 700" panose="02000000000000000000" pitchFamily="50" charset="0"/>
              </a:rPr>
              <a:t>Mini-workshops </a:t>
            </a:r>
          </a:p>
          <a:p>
            <a:pPr algn="ctr"/>
            <a:r>
              <a:rPr lang="en-US" sz="5000" dirty="0" err="1">
                <a:solidFill>
                  <a:srgbClr val="A6CE39"/>
                </a:solidFill>
                <a:latin typeface="Museo Sans Rounded 700" panose="02000000000000000000" pitchFamily="50" charset="0"/>
              </a:rPr>
              <a:t>Basisvaardigheden</a:t>
            </a:r>
            <a:r>
              <a:rPr lang="en-US" sz="5000" dirty="0">
                <a:solidFill>
                  <a:srgbClr val="A6CE39"/>
                </a:solidFill>
                <a:latin typeface="Museo Sans Rounded 700" panose="02000000000000000000" pitchFamily="50" charset="0"/>
              </a:rPr>
              <a:t> </a:t>
            </a:r>
            <a:br>
              <a:rPr lang="en-US" sz="5000" dirty="0">
                <a:solidFill>
                  <a:srgbClr val="A6CE39"/>
                </a:solidFill>
                <a:latin typeface="Museo Sans Rounded 700" panose="02000000000000000000" pitchFamily="50" charset="0"/>
              </a:rPr>
            </a:br>
            <a:r>
              <a:rPr lang="en-US" sz="5000" dirty="0" err="1">
                <a:solidFill>
                  <a:srgbClr val="A6CE39"/>
                </a:solidFill>
                <a:latin typeface="Museo Sans Rounded 700" panose="02000000000000000000" pitchFamily="50" charset="0"/>
              </a:rPr>
              <a:t>voor</a:t>
            </a:r>
            <a:r>
              <a:rPr lang="en-US" sz="5000" dirty="0">
                <a:solidFill>
                  <a:srgbClr val="A6CE39"/>
                </a:solidFill>
                <a:latin typeface="Museo Sans Rounded 700" panose="02000000000000000000" pitchFamily="50" charset="0"/>
              </a:rPr>
              <a:t> het </a:t>
            </a:r>
            <a:r>
              <a:rPr lang="en-US" sz="5000" dirty="0" err="1">
                <a:solidFill>
                  <a:srgbClr val="A6CE39"/>
                </a:solidFill>
                <a:latin typeface="Museo Sans Rounded 700" panose="02000000000000000000" pitchFamily="50" charset="0"/>
              </a:rPr>
              <a:t>goede</a:t>
            </a:r>
            <a:r>
              <a:rPr lang="en-US" sz="5000" dirty="0">
                <a:solidFill>
                  <a:srgbClr val="A6CE39"/>
                </a:solidFill>
                <a:latin typeface="Museo Sans Rounded 700" panose="02000000000000000000" pitchFamily="50" charset="0"/>
              </a:rPr>
              <a:t> </a:t>
            </a:r>
            <a:r>
              <a:rPr lang="en-US" sz="5000" dirty="0" err="1">
                <a:solidFill>
                  <a:srgbClr val="A6CE39"/>
                </a:solidFill>
                <a:latin typeface="Museo Sans Rounded 700" panose="02000000000000000000" pitchFamily="50" charset="0"/>
              </a:rPr>
              <a:t>gesprek</a:t>
            </a:r>
            <a:endParaRPr lang="nl-NL" sz="5000" dirty="0">
              <a:solidFill>
                <a:srgbClr val="A6CE39"/>
              </a:solidFill>
              <a:latin typeface="Museo Sans Rounded 700" panose="02000000000000000000" pitchFamily="50" charset="0"/>
            </a:endParaRPr>
          </a:p>
          <a:p>
            <a:pPr algn="ctr"/>
            <a:endParaRPr lang="nl-NL" sz="5400" b="1" dirty="0">
              <a:solidFill>
                <a:srgbClr val="A6CE39"/>
              </a:solidFill>
              <a:latin typeface="Museo Sans Rounded 700" panose="02000000000000000000" pitchFamily="50" charset="0"/>
            </a:endParaRPr>
          </a:p>
          <a:p>
            <a:pPr algn="ctr"/>
            <a:endParaRPr lang="en-NL" sz="5400" b="1" dirty="0">
              <a:solidFill>
                <a:srgbClr val="A6CE39"/>
              </a:solidFill>
              <a:latin typeface="Museo Sans Rounded 700" panose="02000000000000000000" pitchFamily="50" charset="0"/>
            </a:endParaRPr>
          </a:p>
        </p:txBody>
      </p:sp>
      <p:pic>
        <p:nvPicPr>
          <p:cNvPr id="4" name="Afbeelding 3" descr="Afbeelding met meubels, stoel, clipart, tekenfilm&#10;&#10;Automatisch gegenereerde beschrijving">
            <a:extLst>
              <a:ext uri="{FF2B5EF4-FFF2-40B4-BE49-F238E27FC236}">
                <a16:creationId xmlns:a16="http://schemas.microsoft.com/office/drawing/2014/main" id="{62F24C1D-01BA-126E-2DBC-866F08B3A4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784" y="2999589"/>
            <a:ext cx="6514504" cy="3011623"/>
          </a:xfrm>
          <a:prstGeom prst="rect">
            <a:avLst/>
          </a:prstGeom>
        </p:spPr>
      </p:pic>
      <p:sp>
        <p:nvSpPr>
          <p:cNvPr id="3" name="Tekstvak 2">
            <a:extLst>
              <a:ext uri="{FF2B5EF4-FFF2-40B4-BE49-F238E27FC236}">
                <a16:creationId xmlns:a16="http://schemas.microsoft.com/office/drawing/2014/main" id="{68A619F0-082C-191F-7FE0-CBBB38783529}"/>
              </a:ext>
            </a:extLst>
          </p:cNvPr>
          <p:cNvSpPr txBox="1"/>
          <p:nvPr/>
        </p:nvSpPr>
        <p:spPr>
          <a:xfrm>
            <a:off x="214712" y="6125851"/>
            <a:ext cx="11719030" cy="338554"/>
          </a:xfrm>
          <a:prstGeom prst="rect">
            <a:avLst/>
          </a:prstGeom>
          <a:noFill/>
        </p:spPr>
        <p:txBody>
          <a:bodyPr wrap="square" rtlCol="0">
            <a:spAutoFit/>
          </a:bodyPr>
          <a:lstStyle/>
          <a:p>
            <a:pPr algn="ctr"/>
            <a:r>
              <a:rPr lang="nl-NL" sz="1600" b="1" dirty="0"/>
              <a:t>Doe het samen-leerpakket</a:t>
            </a:r>
            <a:r>
              <a:rPr lang="nl-NL" sz="1600" dirty="0"/>
              <a:t> </a:t>
            </a:r>
            <a:r>
              <a:rPr lang="nl-NL" sz="1600" dirty="0">
                <a:solidFill>
                  <a:srgbClr val="FF0000"/>
                </a:solidFill>
              </a:rPr>
              <a:t>Van goed gesprek naar passende zorg </a:t>
            </a:r>
          </a:p>
        </p:txBody>
      </p:sp>
    </p:spTree>
    <p:extLst>
      <p:ext uri="{BB962C8B-B14F-4D97-AF65-F5344CB8AC3E}">
        <p14:creationId xmlns:p14="http://schemas.microsoft.com/office/powerpoint/2010/main" val="264337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B0CB94D-9D38-7CDC-60B3-49438FE12EF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F6E4B4E-C7C6-7C55-C958-C4FAE2860731}"/>
              </a:ext>
            </a:extLst>
          </p:cNvPr>
          <p:cNvSpPr txBox="1"/>
          <p:nvPr/>
        </p:nvSpPr>
        <p:spPr>
          <a:xfrm>
            <a:off x="873075" y="3301779"/>
            <a:ext cx="4823361" cy="2123658"/>
          </a:xfrm>
          <a:prstGeom prst="rect">
            <a:avLst/>
          </a:prstGeom>
          <a:noFill/>
        </p:spPr>
        <p:txBody>
          <a:bodyPr wrap="square" rtlCol="0">
            <a:spAutoFit/>
          </a:bodyPr>
          <a:lstStyle/>
          <a:p>
            <a:pPr algn="ctr"/>
            <a:r>
              <a:rPr lang="en-US" sz="2800" dirty="0">
                <a:solidFill>
                  <a:schemeClr val="bg1"/>
                </a:solidFill>
                <a:latin typeface="Museo Sans Rounded 500" panose="02000000000000000000" pitchFamily="50" charset="0"/>
              </a:rPr>
              <a:t>Open of gesloten?</a:t>
            </a:r>
          </a:p>
          <a:p>
            <a:pPr algn="ctr"/>
            <a:r>
              <a:rPr lang="en-US" sz="2800" dirty="0">
                <a:solidFill>
                  <a:schemeClr val="bg1"/>
                </a:solidFill>
                <a:latin typeface="Museo Sans Rounded 500" panose="02000000000000000000" pitchFamily="50" charset="0"/>
              </a:rPr>
              <a:t>Maak hem open!</a:t>
            </a:r>
          </a:p>
          <a:p>
            <a:pPr algn="ctr"/>
            <a:endParaRPr lang="en-NL" sz="2800" dirty="0">
              <a:solidFill>
                <a:srgbClr val="007586"/>
              </a:solidFill>
              <a:latin typeface="Museo Sans Rounded 500" panose="02000000000000000000" pitchFamily="50" charset="0"/>
            </a:endParaRPr>
          </a:p>
          <a:p>
            <a:pPr algn="ctr"/>
            <a:endParaRPr lang="en-US" sz="2800" dirty="0">
              <a:latin typeface="Museo Sans Rounded 500" panose="02000000000000000000" pitchFamily="50" charset="0"/>
            </a:endParaRPr>
          </a:p>
          <a:p>
            <a:pPr algn="ctr"/>
            <a:endParaRPr lang="en-US" sz="2000" dirty="0">
              <a:solidFill>
                <a:schemeClr val="bg1"/>
              </a:solidFill>
              <a:latin typeface="Museo Sans Rounded 500" panose="02000000000000000000" pitchFamily="50" charset="0"/>
            </a:endParaRPr>
          </a:p>
        </p:txBody>
      </p:sp>
      <p:sp>
        <p:nvSpPr>
          <p:cNvPr id="4" name="TextBox 3">
            <a:extLst>
              <a:ext uri="{FF2B5EF4-FFF2-40B4-BE49-F238E27FC236}">
                <a16:creationId xmlns:a16="http://schemas.microsoft.com/office/drawing/2014/main" id="{3966BB2E-5A87-490D-1C02-C3DAAC6CDE08}"/>
              </a:ext>
            </a:extLst>
          </p:cNvPr>
          <p:cNvSpPr txBox="1"/>
          <p:nvPr/>
        </p:nvSpPr>
        <p:spPr>
          <a:xfrm>
            <a:off x="986881" y="2721113"/>
            <a:ext cx="4595750" cy="707886"/>
          </a:xfrm>
          <a:prstGeom prst="rect">
            <a:avLst/>
          </a:prstGeom>
          <a:noFill/>
        </p:spPr>
        <p:txBody>
          <a:bodyPr wrap="square" rtlCol="0">
            <a:spAutoFit/>
          </a:bodyPr>
          <a:lstStyle/>
          <a:p>
            <a:pPr algn="ctr"/>
            <a:r>
              <a:rPr lang="en-US" sz="4000" b="1" dirty="0" err="1">
                <a:latin typeface="Museo Sans Rounded 700" panose="02000000000000000000" pitchFamily="50" charset="0"/>
              </a:rPr>
              <a:t>Oefening</a:t>
            </a:r>
            <a:r>
              <a:rPr lang="en-US" sz="4000" b="1" dirty="0">
                <a:latin typeface="Museo Sans Rounded 700" panose="02000000000000000000" pitchFamily="50" charset="0"/>
              </a:rPr>
              <a:t> </a:t>
            </a:r>
            <a:r>
              <a:rPr lang="en-US" sz="2400" dirty="0">
                <a:latin typeface="Museo Sans Rounded 700" panose="02000000000000000000" pitchFamily="50" charset="0"/>
              </a:rPr>
              <a:t> </a:t>
            </a:r>
            <a:endParaRPr lang="en-NL" sz="2400" dirty="0">
              <a:latin typeface="Museo Sans Rounded 700" panose="02000000000000000000" pitchFamily="50" charset="0"/>
            </a:endParaRPr>
          </a:p>
        </p:txBody>
      </p:sp>
      <p:pic>
        <p:nvPicPr>
          <p:cNvPr id="5" name="Afbeelding 4">
            <a:extLst>
              <a:ext uri="{FF2B5EF4-FFF2-40B4-BE49-F238E27FC236}">
                <a16:creationId xmlns:a16="http://schemas.microsoft.com/office/drawing/2014/main" id="{C96F96C1-BD80-3354-BCE7-CD29031490E2}"/>
              </a:ext>
            </a:extLst>
          </p:cNvPr>
          <p:cNvPicPr>
            <a:picLocks noChangeAspect="1"/>
          </p:cNvPicPr>
          <p:nvPr/>
        </p:nvPicPr>
        <p:blipFill>
          <a:blip r:embed="rId3"/>
          <a:stretch>
            <a:fillRect/>
          </a:stretch>
        </p:blipFill>
        <p:spPr>
          <a:xfrm>
            <a:off x="6404324" y="1068427"/>
            <a:ext cx="5438043" cy="5486400"/>
          </a:xfrm>
          <a:prstGeom prst="rect">
            <a:avLst/>
          </a:prstGeom>
        </p:spPr>
      </p:pic>
      <p:sp>
        <p:nvSpPr>
          <p:cNvPr id="6" name="Tekstvak 5">
            <a:extLst>
              <a:ext uri="{FF2B5EF4-FFF2-40B4-BE49-F238E27FC236}">
                <a16:creationId xmlns:a16="http://schemas.microsoft.com/office/drawing/2014/main" id="{7935EF5A-37B6-76F3-7C3D-1D5D9E9A0D05}"/>
              </a:ext>
            </a:extLst>
          </p:cNvPr>
          <p:cNvSpPr txBox="1"/>
          <p:nvPr/>
        </p:nvSpPr>
        <p:spPr>
          <a:xfrm>
            <a:off x="6997149" y="2142722"/>
            <a:ext cx="2262846" cy="400110"/>
          </a:xfrm>
          <a:prstGeom prst="rect">
            <a:avLst/>
          </a:prstGeom>
          <a:noFill/>
        </p:spPr>
        <p:txBody>
          <a:bodyPr wrap="square" rtlCol="0">
            <a:spAutoFit/>
          </a:bodyPr>
          <a:lstStyle/>
          <a:p>
            <a:pPr algn="ctr"/>
            <a:r>
              <a:rPr lang="nl-NL" sz="2000" b="1" dirty="0"/>
              <a:t>Oefenen, oefenen…</a:t>
            </a:r>
          </a:p>
        </p:txBody>
      </p:sp>
    </p:spTree>
    <p:extLst>
      <p:ext uri="{BB962C8B-B14F-4D97-AF65-F5344CB8AC3E}">
        <p14:creationId xmlns:p14="http://schemas.microsoft.com/office/powerpoint/2010/main" val="2967304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50369EA-935C-2A30-3767-E30FA947C64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3EB03FB-B5FE-C73A-2C69-4FBF67A2364E}"/>
              </a:ext>
            </a:extLst>
          </p:cNvPr>
          <p:cNvSpPr txBox="1"/>
          <p:nvPr/>
        </p:nvSpPr>
        <p:spPr>
          <a:xfrm>
            <a:off x="873075" y="3301779"/>
            <a:ext cx="4823361" cy="1692771"/>
          </a:xfrm>
          <a:prstGeom prst="rect">
            <a:avLst/>
          </a:prstGeom>
          <a:noFill/>
        </p:spPr>
        <p:txBody>
          <a:bodyPr wrap="square" rtlCol="0">
            <a:spAutoFit/>
          </a:bodyPr>
          <a:lstStyle/>
          <a:p>
            <a:pPr algn="ctr"/>
            <a:r>
              <a:rPr lang="en-US" sz="2800" dirty="0">
                <a:solidFill>
                  <a:schemeClr val="bg1"/>
                </a:solidFill>
                <a:latin typeface="Museo Sans Rounded 500" panose="02000000000000000000" pitchFamily="50" charset="0"/>
              </a:rPr>
              <a:t>Gesloten is NEE!</a:t>
            </a:r>
          </a:p>
          <a:p>
            <a:pPr algn="ctr"/>
            <a:endParaRPr lang="en-NL" sz="2800" dirty="0">
              <a:solidFill>
                <a:srgbClr val="007586"/>
              </a:solidFill>
              <a:latin typeface="Museo Sans Rounded 500" panose="02000000000000000000" pitchFamily="50" charset="0"/>
            </a:endParaRPr>
          </a:p>
          <a:p>
            <a:pPr algn="ctr"/>
            <a:endParaRPr lang="en-US" sz="2800" dirty="0">
              <a:latin typeface="Museo Sans Rounded 500" panose="02000000000000000000" pitchFamily="50" charset="0"/>
            </a:endParaRPr>
          </a:p>
          <a:p>
            <a:pPr algn="ctr"/>
            <a:endParaRPr lang="en-US" sz="2000" dirty="0">
              <a:solidFill>
                <a:schemeClr val="bg1"/>
              </a:solidFill>
              <a:latin typeface="Museo Sans Rounded 500" panose="02000000000000000000" pitchFamily="50" charset="0"/>
            </a:endParaRPr>
          </a:p>
        </p:txBody>
      </p:sp>
      <p:sp>
        <p:nvSpPr>
          <p:cNvPr id="4" name="TextBox 3">
            <a:extLst>
              <a:ext uri="{FF2B5EF4-FFF2-40B4-BE49-F238E27FC236}">
                <a16:creationId xmlns:a16="http://schemas.microsoft.com/office/drawing/2014/main" id="{9BAA8514-57D9-2720-CF1D-A1C5CD4AD69F}"/>
              </a:ext>
            </a:extLst>
          </p:cNvPr>
          <p:cNvSpPr txBox="1"/>
          <p:nvPr/>
        </p:nvSpPr>
        <p:spPr>
          <a:xfrm>
            <a:off x="986881" y="2721113"/>
            <a:ext cx="4595750" cy="707886"/>
          </a:xfrm>
          <a:prstGeom prst="rect">
            <a:avLst/>
          </a:prstGeom>
          <a:noFill/>
        </p:spPr>
        <p:txBody>
          <a:bodyPr wrap="square" rtlCol="0">
            <a:spAutoFit/>
          </a:bodyPr>
          <a:lstStyle/>
          <a:p>
            <a:pPr algn="ctr"/>
            <a:r>
              <a:rPr lang="en-US" sz="4000" b="1" dirty="0" err="1">
                <a:latin typeface="Museo Sans Rounded 700" panose="02000000000000000000" pitchFamily="50" charset="0"/>
              </a:rPr>
              <a:t>Oefening</a:t>
            </a:r>
            <a:r>
              <a:rPr lang="en-US" sz="4000" b="1" dirty="0">
                <a:latin typeface="Museo Sans Rounded 700" panose="02000000000000000000" pitchFamily="50" charset="0"/>
              </a:rPr>
              <a:t> </a:t>
            </a:r>
            <a:r>
              <a:rPr lang="en-US" sz="2400" dirty="0">
                <a:latin typeface="Museo Sans Rounded 700" panose="02000000000000000000" pitchFamily="50" charset="0"/>
              </a:rPr>
              <a:t> </a:t>
            </a:r>
            <a:endParaRPr lang="en-NL" sz="2400" dirty="0">
              <a:latin typeface="Museo Sans Rounded 700" panose="02000000000000000000" pitchFamily="50" charset="0"/>
            </a:endParaRPr>
          </a:p>
        </p:txBody>
      </p:sp>
      <p:pic>
        <p:nvPicPr>
          <p:cNvPr id="5" name="Afbeelding 4">
            <a:extLst>
              <a:ext uri="{FF2B5EF4-FFF2-40B4-BE49-F238E27FC236}">
                <a16:creationId xmlns:a16="http://schemas.microsoft.com/office/drawing/2014/main" id="{0BD1DE66-6650-B3B3-E622-EC8863AB381C}"/>
              </a:ext>
            </a:extLst>
          </p:cNvPr>
          <p:cNvPicPr>
            <a:picLocks noChangeAspect="1"/>
          </p:cNvPicPr>
          <p:nvPr/>
        </p:nvPicPr>
        <p:blipFill>
          <a:blip r:embed="rId3"/>
          <a:stretch>
            <a:fillRect/>
          </a:stretch>
        </p:blipFill>
        <p:spPr>
          <a:xfrm>
            <a:off x="6423179" y="1096707"/>
            <a:ext cx="5438043" cy="5486400"/>
          </a:xfrm>
          <a:prstGeom prst="rect">
            <a:avLst/>
          </a:prstGeom>
        </p:spPr>
      </p:pic>
      <p:sp>
        <p:nvSpPr>
          <p:cNvPr id="6" name="Tekstvak 5">
            <a:extLst>
              <a:ext uri="{FF2B5EF4-FFF2-40B4-BE49-F238E27FC236}">
                <a16:creationId xmlns:a16="http://schemas.microsoft.com/office/drawing/2014/main" id="{0AAB4706-0545-BF97-7A75-F41F77ABB2FF}"/>
              </a:ext>
            </a:extLst>
          </p:cNvPr>
          <p:cNvSpPr txBox="1"/>
          <p:nvPr/>
        </p:nvSpPr>
        <p:spPr>
          <a:xfrm>
            <a:off x="7006576" y="2013227"/>
            <a:ext cx="2262846" cy="707886"/>
          </a:xfrm>
          <a:prstGeom prst="rect">
            <a:avLst/>
          </a:prstGeom>
          <a:noFill/>
        </p:spPr>
        <p:txBody>
          <a:bodyPr wrap="square" rtlCol="0">
            <a:spAutoFit/>
          </a:bodyPr>
          <a:lstStyle/>
          <a:p>
            <a:pPr algn="ctr"/>
            <a:r>
              <a:rPr lang="nl-NL" sz="2000" b="1" dirty="0"/>
              <a:t>En nog meer oefenen…</a:t>
            </a:r>
          </a:p>
        </p:txBody>
      </p:sp>
    </p:spTree>
    <p:extLst>
      <p:ext uri="{BB962C8B-B14F-4D97-AF65-F5344CB8AC3E}">
        <p14:creationId xmlns:p14="http://schemas.microsoft.com/office/powerpoint/2010/main" val="3964174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6940EF1-9248-7383-F70E-8DF3F092624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6B5D3A4-C322-260A-C0FA-165C1314CDA1}"/>
              </a:ext>
            </a:extLst>
          </p:cNvPr>
          <p:cNvSpPr txBox="1"/>
          <p:nvPr/>
        </p:nvSpPr>
        <p:spPr>
          <a:xfrm>
            <a:off x="700634" y="1252372"/>
            <a:ext cx="4976597" cy="59400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rPr>
              <a:t>  </a:t>
            </a:r>
            <a:r>
              <a:rPr lang="en-US" sz="2000" dirty="0">
                <a:solidFill>
                  <a:prstClr val="white"/>
                </a:solidFill>
                <a:latin typeface="Museo Sans Rounded 500" panose="02000000000000000000" pitchFamily="50" charset="0"/>
              </a:rPr>
              <a:t>Kies vooraf een cliënt, een zorg- of     </a:t>
            </a:r>
            <a:br>
              <a:rPr lang="en-US" sz="2000" dirty="0">
                <a:solidFill>
                  <a:prstClr val="white"/>
                </a:solidFill>
                <a:latin typeface="Museo Sans Rounded 500" panose="02000000000000000000" pitchFamily="50" charset="0"/>
              </a:rPr>
            </a:br>
            <a:r>
              <a:rPr lang="en-US" sz="2000" dirty="0">
                <a:solidFill>
                  <a:prstClr val="white"/>
                </a:solidFill>
                <a:latin typeface="Museo Sans Rounded 500" panose="02000000000000000000" pitchFamily="50" charset="0"/>
              </a:rPr>
              <a:t>   </a:t>
            </a:r>
            <a:r>
              <a:rPr lang="en-US" sz="2000" dirty="0" err="1">
                <a:solidFill>
                  <a:prstClr val="white"/>
                </a:solidFill>
                <a:latin typeface="Museo Sans Rounded 500" panose="02000000000000000000" pitchFamily="50" charset="0"/>
              </a:rPr>
              <a:t>overlegmoment</a:t>
            </a:r>
            <a:r>
              <a:rPr lang="en-US" sz="2000" dirty="0">
                <a:solidFill>
                  <a:prstClr val="white"/>
                </a:solidFill>
                <a:latin typeface="Museo Sans Rounded 500" panose="02000000000000000000" pitchFamily="50" charset="0"/>
              </a:rPr>
              <a:t> uit.</a:t>
            </a:r>
            <a:endPar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rPr>
              <a:t>   </a:t>
            </a:r>
            <a:r>
              <a:rPr lang="en-US" sz="2000" dirty="0">
                <a:solidFill>
                  <a:prstClr val="white"/>
                </a:solidFill>
                <a:latin typeface="Museo Sans Rounded 500" panose="02000000000000000000" pitchFamily="50" charset="0"/>
              </a:rPr>
              <a:t>Ga in het gesprek bewust letten op het </a:t>
            </a:r>
            <a:br>
              <a:rPr lang="en-US" sz="2000" dirty="0">
                <a:solidFill>
                  <a:prstClr val="white"/>
                </a:solidFill>
                <a:latin typeface="Museo Sans Rounded 500" panose="02000000000000000000" pitchFamily="50" charset="0"/>
              </a:rPr>
            </a:br>
            <a:r>
              <a:rPr lang="en-US" sz="2000" dirty="0">
                <a:solidFill>
                  <a:prstClr val="white"/>
                </a:solidFill>
                <a:latin typeface="Museo Sans Rounded 500" panose="02000000000000000000" pitchFamily="50" charset="0"/>
              </a:rPr>
              <a:t>   </a:t>
            </a:r>
            <a:r>
              <a:rPr lang="en-US" sz="2000" dirty="0" err="1">
                <a:solidFill>
                  <a:prstClr val="white"/>
                </a:solidFill>
                <a:latin typeface="Museo Sans Rounded 500" panose="02000000000000000000" pitchFamily="50" charset="0"/>
              </a:rPr>
              <a:t>stellen</a:t>
            </a:r>
            <a:r>
              <a:rPr lang="en-US" sz="2000" dirty="0">
                <a:solidFill>
                  <a:prstClr val="white"/>
                </a:solidFill>
                <a:latin typeface="Museo Sans Rounded 500" panose="02000000000000000000" pitchFamily="50" charset="0"/>
              </a:rPr>
              <a:t> van open vragen.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rPr>
              <a:t>   Observeer: wat hoor en wat zie ik?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rPr>
              <a:t>   </a:t>
            </a:r>
            <a:r>
              <a:rPr lang="en-US" sz="2000" dirty="0">
                <a:solidFill>
                  <a:prstClr val="white"/>
                </a:solidFill>
                <a:latin typeface="Museo Sans Rounded 500" panose="02000000000000000000" pitchFamily="50" charset="0"/>
              </a:rPr>
              <a:t>Reflecteer na afloop: wat ging goed? </a:t>
            </a:r>
            <a:br>
              <a:rPr lang="en-US" sz="2000" dirty="0">
                <a:solidFill>
                  <a:prstClr val="white"/>
                </a:solidFill>
                <a:latin typeface="Museo Sans Rounded 500" panose="02000000000000000000" pitchFamily="50" charset="0"/>
              </a:rPr>
            </a:br>
            <a:r>
              <a:rPr lang="en-US" sz="2000" dirty="0">
                <a:solidFill>
                  <a:prstClr val="white"/>
                </a:solidFill>
                <a:latin typeface="Museo Sans Rounded 500" panose="02000000000000000000" pitchFamily="50" charset="0"/>
              </a:rPr>
              <a:t>   Wat minder? Hoe reageerde de </a:t>
            </a:r>
            <a:r>
              <a:rPr lang="en-US" sz="2000" dirty="0" err="1">
                <a:solidFill>
                  <a:prstClr val="white"/>
                </a:solidFill>
                <a:latin typeface="Museo Sans Rounded 500" panose="02000000000000000000" pitchFamily="50" charset="0"/>
              </a:rPr>
              <a:t>ander</a:t>
            </a:r>
            <a:r>
              <a:rPr lang="en-US" sz="2000" dirty="0">
                <a:solidFill>
                  <a:prstClr val="white"/>
                </a:solidFill>
                <a:latin typeface="Museo Sans Rounded 500" panose="02000000000000000000" pitchFamily="50" charset="0"/>
              </a:rPr>
              <a:t> </a:t>
            </a:r>
            <a:br>
              <a:rPr lang="en-US" sz="2000" dirty="0">
                <a:solidFill>
                  <a:prstClr val="white"/>
                </a:solidFill>
                <a:latin typeface="Museo Sans Rounded 500" panose="02000000000000000000" pitchFamily="50" charset="0"/>
              </a:rPr>
            </a:br>
            <a:r>
              <a:rPr lang="en-US" sz="2000" dirty="0">
                <a:solidFill>
                  <a:prstClr val="white"/>
                </a:solidFill>
                <a:latin typeface="Museo Sans Rounded 500" panose="02000000000000000000" pitchFamily="50" charset="0"/>
              </a:rPr>
              <a:t>   </a:t>
            </a:r>
            <a:r>
              <a:rPr lang="en-US" sz="2000" dirty="0" err="1">
                <a:solidFill>
                  <a:prstClr val="white"/>
                </a:solidFill>
                <a:latin typeface="Museo Sans Rounded 500" panose="02000000000000000000" pitchFamily="50" charset="0"/>
              </a:rPr>
              <a:t>hierop</a:t>
            </a:r>
            <a:r>
              <a:rPr lang="en-US" sz="2000" dirty="0">
                <a:solidFill>
                  <a:prstClr val="white"/>
                </a:solidFill>
                <a:latin typeface="Museo Sans Rounded 500" panose="02000000000000000000" pitchFamily="50" charset="0"/>
              </a:rPr>
              <a:t>? Wat heeft het mij en de </a:t>
            </a:r>
            <a:r>
              <a:rPr lang="en-US" sz="2000" dirty="0" err="1">
                <a:solidFill>
                  <a:prstClr val="white"/>
                </a:solidFill>
                <a:latin typeface="Museo Sans Rounded 500" panose="02000000000000000000" pitchFamily="50" charset="0"/>
              </a:rPr>
              <a:t>ander</a:t>
            </a:r>
            <a:r>
              <a:rPr lang="en-US" sz="2000" dirty="0">
                <a:solidFill>
                  <a:prstClr val="white"/>
                </a:solidFill>
                <a:latin typeface="Museo Sans Rounded 500" panose="02000000000000000000" pitchFamily="50" charset="0"/>
              </a:rPr>
              <a:t> </a:t>
            </a:r>
            <a:br>
              <a:rPr lang="en-US" sz="2000" dirty="0">
                <a:solidFill>
                  <a:prstClr val="white"/>
                </a:solidFill>
                <a:latin typeface="Museo Sans Rounded 500" panose="02000000000000000000" pitchFamily="50" charset="0"/>
              </a:rPr>
            </a:br>
            <a:r>
              <a:rPr lang="en-US" sz="2000" dirty="0">
                <a:solidFill>
                  <a:prstClr val="white"/>
                </a:solidFill>
                <a:latin typeface="Museo Sans Rounded 500" panose="02000000000000000000" pitchFamily="50" charset="0"/>
              </a:rPr>
              <a:t>   </a:t>
            </a:r>
            <a:r>
              <a:rPr lang="en-US" sz="2000" dirty="0" err="1">
                <a:solidFill>
                  <a:prstClr val="white"/>
                </a:solidFill>
                <a:latin typeface="Museo Sans Rounded 500" panose="02000000000000000000" pitchFamily="50" charset="0"/>
              </a:rPr>
              <a:t>opgeleverd</a:t>
            </a:r>
            <a:r>
              <a:rPr lang="en-US" sz="2000" dirty="0">
                <a:solidFill>
                  <a:prstClr val="white"/>
                </a:solidFill>
                <a:latin typeface="Museo Sans Rounded 500" panose="02000000000000000000" pitchFamily="50" charset="0"/>
              </a:rPr>
              <a:t>? Wat ga ik de volgende </a:t>
            </a:r>
            <a:r>
              <a:rPr lang="en-US" sz="2000" dirty="0" err="1">
                <a:solidFill>
                  <a:prstClr val="white"/>
                </a:solidFill>
                <a:latin typeface="Museo Sans Rounded 500" panose="02000000000000000000" pitchFamily="50" charset="0"/>
              </a:rPr>
              <a:t>keer</a:t>
            </a:r>
            <a:r>
              <a:rPr lang="en-US" sz="2000" dirty="0">
                <a:solidFill>
                  <a:prstClr val="white"/>
                </a:solidFill>
                <a:latin typeface="Museo Sans Rounded 500" panose="02000000000000000000" pitchFamily="50" charset="0"/>
              </a:rPr>
              <a:t> </a:t>
            </a:r>
            <a:br>
              <a:rPr lang="en-US" sz="2000" dirty="0">
                <a:solidFill>
                  <a:prstClr val="white"/>
                </a:solidFill>
                <a:latin typeface="Museo Sans Rounded 500" panose="02000000000000000000" pitchFamily="50" charset="0"/>
              </a:rPr>
            </a:br>
            <a:r>
              <a:rPr lang="en-US" sz="2000" dirty="0">
                <a:solidFill>
                  <a:prstClr val="white"/>
                </a:solidFill>
                <a:latin typeface="Museo Sans Rounded 500" panose="02000000000000000000" pitchFamily="50" charset="0"/>
              </a:rPr>
              <a:t>   </a:t>
            </a:r>
            <a:r>
              <a:rPr lang="en-US" sz="2000" dirty="0" err="1">
                <a:solidFill>
                  <a:prstClr val="white"/>
                </a:solidFill>
                <a:latin typeface="Museo Sans Rounded 500" panose="02000000000000000000" pitchFamily="50" charset="0"/>
              </a:rPr>
              <a:t>anders</a:t>
            </a:r>
            <a:r>
              <a:rPr lang="en-US" sz="2000" dirty="0">
                <a:solidFill>
                  <a:prstClr val="white"/>
                </a:solidFill>
                <a:latin typeface="Museo Sans Rounded 500" panose="02000000000000000000" pitchFamily="50" charset="0"/>
              </a:rPr>
              <a:t> doen?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prstClr val="white"/>
                </a:solidFill>
                <a:latin typeface="Museo Sans Rounded 500" panose="02000000000000000000" pitchFamily="50" charset="0"/>
              </a:rPr>
              <a:t>   Herhaal zo vaak als je wilt!</a:t>
            </a:r>
            <a:endPar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2800" b="0" i="0" u="none" strike="noStrike" kern="1200" cap="none" spc="0" normalizeH="0" baseline="0" noProof="0" dirty="0">
              <a:ln>
                <a:noFill/>
              </a:ln>
              <a:solidFill>
                <a:srgbClr val="007586"/>
              </a:solidFill>
              <a:effectLst/>
              <a:uLnTx/>
              <a:uFillTx/>
              <a:latin typeface="Museo Sans Rounded 5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Museo Sans Rounded 5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p:txBody>
      </p:sp>
      <p:sp>
        <p:nvSpPr>
          <p:cNvPr id="4" name="TextBox 3">
            <a:extLst>
              <a:ext uri="{FF2B5EF4-FFF2-40B4-BE49-F238E27FC236}">
                <a16:creationId xmlns:a16="http://schemas.microsoft.com/office/drawing/2014/main" id="{A1B3DD4E-793C-E4C2-595E-38A44F692FA0}"/>
              </a:ext>
            </a:extLst>
          </p:cNvPr>
          <p:cNvSpPr txBox="1"/>
          <p:nvPr/>
        </p:nvSpPr>
        <p:spPr>
          <a:xfrm>
            <a:off x="700634" y="470893"/>
            <a:ext cx="45957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useo Sans Rounded 700" panose="02000000000000000000" pitchFamily="50" charset="0"/>
                <a:ea typeface="+mn-ea"/>
                <a:cs typeface="+mn-cs"/>
              </a:rPr>
              <a:t> </a:t>
            </a:r>
            <a:endParaRPr kumimoji="0" lang="en-NL" sz="2400" b="0" i="0" u="none" strike="noStrike" kern="1200" cap="none" spc="0" normalizeH="0" baseline="0" noProof="0" dirty="0">
              <a:ln>
                <a:noFill/>
              </a:ln>
              <a:solidFill>
                <a:prstClr val="black"/>
              </a:solidFill>
              <a:effectLst/>
              <a:uLnTx/>
              <a:uFillTx/>
              <a:latin typeface="Museo Sans Rounded 700" panose="02000000000000000000" pitchFamily="50" charset="0"/>
              <a:ea typeface="+mn-ea"/>
              <a:cs typeface="+mn-cs"/>
            </a:endParaRPr>
          </a:p>
        </p:txBody>
      </p:sp>
      <p:pic>
        <p:nvPicPr>
          <p:cNvPr id="2" name="Afbeelding 1" descr="Afbeelding met speelgoed, vectorafbeeldingen&#10;&#10;Automatisch gegenereerde beschrijving">
            <a:extLst>
              <a:ext uri="{FF2B5EF4-FFF2-40B4-BE49-F238E27FC236}">
                <a16:creationId xmlns:a16="http://schemas.microsoft.com/office/drawing/2014/main" id="{6667B337-DA90-2E9A-0F1F-41DF5F9462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3177" y="1498862"/>
            <a:ext cx="5137608" cy="5137608"/>
          </a:xfrm>
          <a:prstGeom prst="rect">
            <a:avLst/>
          </a:prstGeom>
        </p:spPr>
      </p:pic>
      <p:sp>
        <p:nvSpPr>
          <p:cNvPr id="6" name="Tekstvak 5">
            <a:extLst>
              <a:ext uri="{FF2B5EF4-FFF2-40B4-BE49-F238E27FC236}">
                <a16:creationId xmlns:a16="http://schemas.microsoft.com/office/drawing/2014/main" id="{08A57302-D6D5-0F4F-E7B7-C4C0A01847F1}"/>
              </a:ext>
            </a:extLst>
          </p:cNvPr>
          <p:cNvSpPr txBox="1"/>
          <p:nvPr/>
        </p:nvSpPr>
        <p:spPr>
          <a:xfrm>
            <a:off x="6718441" y="1436132"/>
            <a:ext cx="4971233" cy="107721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prstClr val="black"/>
                </a:solidFill>
                <a:effectLst/>
                <a:uLnTx/>
                <a:uFillTx/>
                <a:latin typeface="Museo Sans Rounded 500" panose="02000000000000000000"/>
                <a:ea typeface="+mn-ea"/>
                <a:cs typeface="+mn-cs"/>
              </a:rPr>
              <a:t>Oefening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prstClr val="black"/>
                </a:solidFill>
                <a:effectLst/>
                <a:uLnTx/>
                <a:uFillTx/>
                <a:latin typeface="Museo Sans Rounded 500" panose="02000000000000000000"/>
                <a:ea typeface="+mn-ea"/>
                <a:cs typeface="+mn-cs"/>
              </a:rPr>
              <a:t>Experiment in de praktijk</a:t>
            </a:r>
          </a:p>
        </p:txBody>
      </p:sp>
      <p:pic>
        <p:nvPicPr>
          <p:cNvPr id="5" name="Picture 38" descr="Icon&#10;&#10;Description automatically generated">
            <a:extLst>
              <a:ext uri="{FF2B5EF4-FFF2-40B4-BE49-F238E27FC236}">
                <a16:creationId xmlns:a16="http://schemas.microsoft.com/office/drawing/2014/main" id="{D6C32F1B-9DED-16EC-21FF-585A53DBF5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608" y="5617259"/>
            <a:ext cx="287064" cy="273662"/>
          </a:xfrm>
          <a:prstGeom prst="rect">
            <a:avLst/>
          </a:prstGeom>
        </p:spPr>
      </p:pic>
      <p:pic>
        <p:nvPicPr>
          <p:cNvPr id="11" name="Picture 38" descr="Icon&#10;&#10;Description automatically generated">
            <a:extLst>
              <a:ext uri="{FF2B5EF4-FFF2-40B4-BE49-F238E27FC236}">
                <a16:creationId xmlns:a16="http://schemas.microsoft.com/office/drawing/2014/main" id="{F4D83954-78FE-2ABD-F8DD-7C63406E44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608" y="3794004"/>
            <a:ext cx="287064" cy="273662"/>
          </a:xfrm>
          <a:prstGeom prst="rect">
            <a:avLst/>
          </a:prstGeom>
        </p:spPr>
      </p:pic>
      <p:pic>
        <p:nvPicPr>
          <p:cNvPr id="12" name="Picture 38" descr="Icon&#10;&#10;Description automatically generated">
            <a:extLst>
              <a:ext uri="{FF2B5EF4-FFF2-40B4-BE49-F238E27FC236}">
                <a16:creationId xmlns:a16="http://schemas.microsoft.com/office/drawing/2014/main" id="{85AE7C6D-90BA-3755-08E7-F953768B78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608" y="3225508"/>
            <a:ext cx="287064" cy="273662"/>
          </a:xfrm>
          <a:prstGeom prst="rect">
            <a:avLst/>
          </a:prstGeom>
        </p:spPr>
      </p:pic>
      <p:pic>
        <p:nvPicPr>
          <p:cNvPr id="13" name="Picture 38" descr="Icon&#10;&#10;Description automatically generated">
            <a:extLst>
              <a:ext uri="{FF2B5EF4-FFF2-40B4-BE49-F238E27FC236}">
                <a16:creationId xmlns:a16="http://schemas.microsoft.com/office/drawing/2014/main" id="{7E2642D7-7648-E1E5-0E9D-C3EDD4725E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608" y="2295533"/>
            <a:ext cx="287064" cy="273662"/>
          </a:xfrm>
          <a:prstGeom prst="rect">
            <a:avLst/>
          </a:prstGeom>
        </p:spPr>
      </p:pic>
      <p:pic>
        <p:nvPicPr>
          <p:cNvPr id="14" name="Picture 38" descr="Icon&#10;&#10;Description automatically generated">
            <a:extLst>
              <a:ext uri="{FF2B5EF4-FFF2-40B4-BE49-F238E27FC236}">
                <a16:creationId xmlns:a16="http://schemas.microsoft.com/office/drawing/2014/main" id="{55B46AA6-1484-0969-841D-F4462F3CAB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608" y="1363477"/>
            <a:ext cx="287064" cy="273662"/>
          </a:xfrm>
          <a:prstGeom prst="rect">
            <a:avLst/>
          </a:prstGeom>
        </p:spPr>
      </p:pic>
    </p:spTree>
    <p:extLst>
      <p:ext uri="{BB962C8B-B14F-4D97-AF65-F5344CB8AC3E}">
        <p14:creationId xmlns:p14="http://schemas.microsoft.com/office/powerpoint/2010/main" val="2140781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003711E-E03F-78D4-BDF3-C0158EB7E52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D5164CE-AFDC-541D-55F7-7EAD8A649D7E}"/>
              </a:ext>
            </a:extLst>
          </p:cNvPr>
          <p:cNvSpPr txBox="1"/>
          <p:nvPr/>
        </p:nvSpPr>
        <p:spPr>
          <a:xfrm>
            <a:off x="6453800" y="593063"/>
            <a:ext cx="5676022" cy="5706690"/>
          </a:xfrm>
          <a:prstGeom prst="rect">
            <a:avLst/>
          </a:prstGeom>
          <a:noFill/>
        </p:spPr>
        <p:txBody>
          <a:bodyPr wrap="square" rtlCol="0">
            <a:spAutoFit/>
          </a:bodyPr>
          <a:lstStyle/>
          <a:p>
            <a:pPr algn="ctr"/>
            <a:r>
              <a:rPr lang="en-US" sz="2400" i="1" dirty="0">
                <a:solidFill>
                  <a:schemeClr val="bg1"/>
                </a:solidFill>
                <a:latin typeface="Museo Sans Rounded 500" panose="02000000000000000000" pitchFamily="50" charset="0"/>
              </a:rPr>
              <a:t> </a:t>
            </a:r>
          </a:p>
          <a:p>
            <a:pPr algn="ctr"/>
            <a:endParaRPr lang="en-US" sz="2400" b="1" i="1" dirty="0">
              <a:solidFill>
                <a:schemeClr val="bg1"/>
              </a:solidFill>
              <a:latin typeface="Museo Sans Rounded 500" panose="02000000000000000000" pitchFamily="50" charset="0"/>
            </a:endParaRPr>
          </a:p>
          <a:p>
            <a:r>
              <a:rPr lang="en-US" sz="2000" dirty="0">
                <a:solidFill>
                  <a:schemeClr val="bg1"/>
                </a:solidFill>
                <a:latin typeface="Museo Sans Rounded 500" panose="02000000000000000000" pitchFamily="50" charset="0"/>
              </a:rPr>
              <a:t>Of je nu een gesprek voert met de </a:t>
            </a:r>
            <a:r>
              <a:rPr lang="en-US" sz="2000" dirty="0" err="1">
                <a:solidFill>
                  <a:schemeClr val="bg1"/>
                </a:solidFill>
                <a:latin typeface="Museo Sans Rounded 500" panose="02000000000000000000" pitchFamily="50" charset="0"/>
              </a:rPr>
              <a:t>cliënt</a:t>
            </a:r>
            <a:r>
              <a:rPr lang="en-US" sz="2000" dirty="0">
                <a:solidFill>
                  <a:schemeClr val="bg1"/>
                </a:solidFill>
                <a:latin typeface="Museo Sans Rounded 500" panose="02000000000000000000" pitchFamily="50" charset="0"/>
              </a:rPr>
              <a:t> </a:t>
            </a:r>
            <a:br>
              <a:rPr lang="en-US" sz="2000" dirty="0">
                <a:solidFill>
                  <a:schemeClr val="bg1"/>
                </a:solidFill>
                <a:latin typeface="Museo Sans Rounded 500" panose="02000000000000000000" pitchFamily="50" charset="0"/>
              </a:rPr>
            </a:br>
            <a:r>
              <a:rPr lang="en-US" sz="2000" dirty="0">
                <a:solidFill>
                  <a:schemeClr val="bg1"/>
                </a:solidFill>
                <a:latin typeface="Museo Sans Rounded 500" panose="02000000000000000000" pitchFamily="50" charset="0"/>
              </a:rPr>
              <a:t>over zelfredzaamheid.</a:t>
            </a:r>
          </a:p>
          <a:p>
            <a:r>
              <a:rPr lang="en-US" sz="2000" dirty="0">
                <a:solidFill>
                  <a:schemeClr val="bg1"/>
                </a:solidFill>
                <a:latin typeface="Museo Sans Rounded 500" panose="02000000000000000000" pitchFamily="50" charset="0"/>
              </a:rPr>
              <a:t>Of met naasten over het maken van afspraken of het verdelen van (zorg)taken.</a:t>
            </a:r>
          </a:p>
          <a:p>
            <a:r>
              <a:rPr lang="en-US" sz="2000" i="1" dirty="0">
                <a:solidFill>
                  <a:schemeClr val="bg1"/>
                </a:solidFill>
                <a:latin typeface="Museo Sans Rounded 500" panose="02000000000000000000" pitchFamily="50" charset="0"/>
              </a:rPr>
              <a:t>        </a:t>
            </a:r>
          </a:p>
          <a:p>
            <a:r>
              <a:rPr lang="en-US" sz="2000" b="1" dirty="0">
                <a:solidFill>
                  <a:srgbClr val="A6CE39"/>
                </a:solidFill>
                <a:latin typeface="Museo Sans Rounded 500" panose="02000000000000000000" pitchFamily="50" charset="0"/>
              </a:rPr>
              <a:t>Je wilt </a:t>
            </a:r>
            <a:r>
              <a:rPr lang="en-US" sz="2000" b="1" dirty="0" err="1">
                <a:solidFill>
                  <a:srgbClr val="A6CE39"/>
                </a:solidFill>
                <a:latin typeface="Museo Sans Rounded 500" panose="02000000000000000000" pitchFamily="50" charset="0"/>
              </a:rPr>
              <a:t>dat</a:t>
            </a:r>
            <a:r>
              <a:rPr lang="en-US" sz="2000" b="1" dirty="0">
                <a:solidFill>
                  <a:srgbClr val="A6CE39"/>
                </a:solidFill>
                <a:latin typeface="Museo Sans Rounded 500" panose="02000000000000000000" pitchFamily="50" charset="0"/>
              </a:rPr>
              <a:t> het </a:t>
            </a:r>
            <a:r>
              <a:rPr lang="en-US" sz="2000" b="1" dirty="0" err="1">
                <a:solidFill>
                  <a:srgbClr val="A6CE39"/>
                </a:solidFill>
                <a:latin typeface="Museo Sans Rounded 500" panose="02000000000000000000" pitchFamily="50" charset="0"/>
              </a:rPr>
              <a:t>een</a:t>
            </a:r>
            <a:r>
              <a:rPr lang="en-US" sz="2000" b="1" dirty="0">
                <a:solidFill>
                  <a:srgbClr val="A6CE39"/>
                </a:solidFill>
                <a:latin typeface="Museo Sans Rounded 500" panose="02000000000000000000" pitchFamily="50" charset="0"/>
              </a:rPr>
              <a:t> </a:t>
            </a:r>
            <a:r>
              <a:rPr lang="en-US" sz="2000" b="1" dirty="0" err="1">
                <a:solidFill>
                  <a:srgbClr val="A6CE39"/>
                </a:solidFill>
                <a:latin typeface="Museo Sans Rounded 500" panose="02000000000000000000" pitchFamily="50" charset="0"/>
              </a:rPr>
              <a:t>goed</a:t>
            </a:r>
            <a:r>
              <a:rPr lang="en-US" sz="2000" b="1" dirty="0">
                <a:solidFill>
                  <a:srgbClr val="A6CE39"/>
                </a:solidFill>
                <a:latin typeface="Museo Sans Rounded 500" panose="02000000000000000000" pitchFamily="50" charset="0"/>
              </a:rPr>
              <a:t> </a:t>
            </a:r>
            <a:r>
              <a:rPr lang="en-US" sz="2000" b="1" dirty="0" err="1">
                <a:solidFill>
                  <a:srgbClr val="A6CE39"/>
                </a:solidFill>
                <a:latin typeface="Museo Sans Rounded 500" panose="02000000000000000000" pitchFamily="50" charset="0"/>
              </a:rPr>
              <a:t>gesprek</a:t>
            </a:r>
            <a:r>
              <a:rPr lang="en-US" sz="2000" b="1" dirty="0">
                <a:solidFill>
                  <a:srgbClr val="A6CE39"/>
                </a:solidFill>
                <a:latin typeface="Museo Sans Rounded 500" panose="02000000000000000000" pitchFamily="50" charset="0"/>
              </a:rPr>
              <a:t> is.</a:t>
            </a:r>
          </a:p>
          <a:p>
            <a:r>
              <a:rPr lang="en-US" sz="2000" b="1" i="1" dirty="0" err="1">
                <a:solidFill>
                  <a:srgbClr val="A6CE39"/>
                </a:solidFill>
                <a:latin typeface="Museo Sans Rounded 500" panose="02000000000000000000" pitchFamily="50" charset="0"/>
              </a:rPr>
              <a:t>Zes</a:t>
            </a:r>
            <a:r>
              <a:rPr lang="en-US" sz="2000" b="1" i="1" dirty="0">
                <a:solidFill>
                  <a:srgbClr val="A6CE39"/>
                </a:solidFill>
                <a:latin typeface="Museo Sans Rounded 500" panose="02000000000000000000" pitchFamily="50" charset="0"/>
              </a:rPr>
              <a:t> basisvaardigheden:</a:t>
            </a:r>
          </a:p>
          <a:p>
            <a:pPr>
              <a:lnSpc>
                <a:spcPct val="150000"/>
              </a:lnSpc>
            </a:pPr>
            <a:r>
              <a:rPr lang="en-US" sz="2000" i="1" dirty="0">
                <a:solidFill>
                  <a:schemeClr val="bg1"/>
                </a:solidFill>
                <a:latin typeface="Museo Sans Rounded 500" panose="02000000000000000000" pitchFamily="50" charset="0"/>
              </a:rPr>
              <a:t>Open vragen stellen</a:t>
            </a:r>
          </a:p>
          <a:p>
            <a:pPr>
              <a:lnSpc>
                <a:spcPct val="150000"/>
              </a:lnSpc>
            </a:pPr>
            <a:r>
              <a:rPr lang="en-US" sz="2000" b="1" i="1" dirty="0">
                <a:solidFill>
                  <a:schemeClr val="bg1"/>
                </a:solidFill>
                <a:latin typeface="Museo Sans Rounded 500" panose="02000000000000000000" pitchFamily="50" charset="0"/>
              </a:rPr>
              <a:t>Bevestigen</a:t>
            </a:r>
          </a:p>
          <a:p>
            <a:pPr>
              <a:lnSpc>
                <a:spcPct val="150000"/>
              </a:lnSpc>
            </a:pPr>
            <a:r>
              <a:rPr lang="en-US" sz="2000" i="1" dirty="0">
                <a:solidFill>
                  <a:schemeClr val="bg1"/>
                </a:solidFill>
                <a:latin typeface="Museo Sans Rounded 500" panose="02000000000000000000" pitchFamily="50" charset="0"/>
              </a:rPr>
              <a:t>Reflectief luisteren</a:t>
            </a:r>
          </a:p>
          <a:p>
            <a:pPr>
              <a:lnSpc>
                <a:spcPct val="150000"/>
              </a:lnSpc>
            </a:pPr>
            <a:r>
              <a:rPr lang="en-US" sz="2000" i="1" dirty="0">
                <a:solidFill>
                  <a:schemeClr val="bg1"/>
                </a:solidFill>
                <a:latin typeface="Museo Sans Rounded 500" panose="02000000000000000000" pitchFamily="50" charset="0"/>
              </a:rPr>
              <a:t>Samenvatten</a:t>
            </a:r>
          </a:p>
          <a:p>
            <a:pPr>
              <a:lnSpc>
                <a:spcPct val="150000"/>
              </a:lnSpc>
            </a:pPr>
            <a:r>
              <a:rPr lang="en-US" sz="2000" i="1" dirty="0">
                <a:solidFill>
                  <a:schemeClr val="bg1"/>
                </a:solidFill>
                <a:latin typeface="Museo Sans Rounded 500" panose="02000000000000000000" pitchFamily="50" charset="0"/>
              </a:rPr>
              <a:t>Informatie delen</a:t>
            </a:r>
          </a:p>
          <a:p>
            <a:pPr>
              <a:lnSpc>
                <a:spcPct val="150000"/>
              </a:lnSpc>
            </a:pPr>
            <a:r>
              <a:rPr lang="en-US" sz="2000" i="1" dirty="0">
                <a:solidFill>
                  <a:schemeClr val="bg1"/>
                </a:solidFill>
                <a:latin typeface="Museo Sans Rounded 500" panose="02000000000000000000" pitchFamily="50" charset="0"/>
              </a:rPr>
              <a:t>Positief taalgebruik toepassen</a:t>
            </a:r>
          </a:p>
        </p:txBody>
      </p:sp>
      <p:sp>
        <p:nvSpPr>
          <p:cNvPr id="2" name="Tekstvak 1">
            <a:extLst>
              <a:ext uri="{FF2B5EF4-FFF2-40B4-BE49-F238E27FC236}">
                <a16:creationId xmlns:a16="http://schemas.microsoft.com/office/drawing/2014/main" id="{36D362C4-61F8-23D8-7A03-0B0FFD2F01C9}"/>
              </a:ext>
            </a:extLst>
          </p:cNvPr>
          <p:cNvSpPr txBox="1"/>
          <p:nvPr/>
        </p:nvSpPr>
        <p:spPr>
          <a:xfrm>
            <a:off x="319261" y="593063"/>
            <a:ext cx="5676022" cy="5386090"/>
          </a:xfrm>
          <a:prstGeom prst="rect">
            <a:avLst/>
          </a:prstGeom>
          <a:noFill/>
        </p:spPr>
        <p:txBody>
          <a:bodyPr wrap="square" rtlCol="0">
            <a:spAutoFit/>
          </a:bodyPr>
          <a:lstStyle/>
          <a:p>
            <a:pPr algn="ctr"/>
            <a:r>
              <a:rPr lang="nl-NL" sz="2400" dirty="0">
                <a:solidFill>
                  <a:srgbClr val="A6CE39"/>
                </a:solidFill>
                <a:latin typeface="Museo Sans Rounded 500" panose="02000000000000000000"/>
              </a:rPr>
              <a:t>Kernvaardigheid</a:t>
            </a:r>
          </a:p>
          <a:p>
            <a:pPr algn="ctr"/>
            <a:r>
              <a:rPr lang="nl-NL" sz="4000" b="1" dirty="0">
                <a:solidFill>
                  <a:srgbClr val="A6CE39"/>
                </a:solidFill>
                <a:latin typeface="Museo Sans Rounded 500" panose="02000000000000000000"/>
              </a:rPr>
              <a:t>Bevestigen</a:t>
            </a:r>
          </a:p>
          <a:p>
            <a:pPr algn="ctr"/>
            <a:endParaRPr lang="nl-NL" sz="4000" b="1" dirty="0">
              <a:solidFill>
                <a:srgbClr val="A6CE39"/>
              </a:solidFill>
              <a:latin typeface="Museo Sans Rounded 500" panose="02000000000000000000"/>
            </a:endParaRPr>
          </a:p>
          <a:p>
            <a:pPr algn="ctr"/>
            <a:endParaRPr lang="nl-NL" sz="4000" b="1" dirty="0">
              <a:solidFill>
                <a:srgbClr val="A6CE39"/>
              </a:solidFill>
              <a:latin typeface="Museo Sans Rounded 500" panose="02000000000000000000"/>
            </a:endParaRPr>
          </a:p>
          <a:p>
            <a:pPr algn="ctr"/>
            <a:endParaRPr lang="nl-NL" sz="4000" b="1" dirty="0">
              <a:solidFill>
                <a:srgbClr val="A6CE39"/>
              </a:solidFill>
              <a:latin typeface="Museo Sans Rounded 500" panose="02000000000000000000"/>
            </a:endParaRPr>
          </a:p>
          <a:p>
            <a:pPr algn="ctr"/>
            <a:endParaRPr lang="nl-NL" sz="4000" b="1" dirty="0">
              <a:solidFill>
                <a:srgbClr val="A6CE39"/>
              </a:solidFill>
              <a:latin typeface="Museo Sans Rounded 500" panose="02000000000000000000"/>
            </a:endParaRPr>
          </a:p>
          <a:p>
            <a:pPr algn="ctr"/>
            <a:endParaRPr lang="nl-NL" sz="4000" b="1" dirty="0">
              <a:solidFill>
                <a:srgbClr val="A6CE39"/>
              </a:solidFill>
              <a:latin typeface="Museo Sans Rounded 500" panose="02000000000000000000"/>
            </a:endParaRPr>
          </a:p>
          <a:p>
            <a:pPr algn="ctr"/>
            <a:endParaRPr lang="nl-NL" sz="4000" b="1" dirty="0">
              <a:solidFill>
                <a:srgbClr val="A6CE39"/>
              </a:solidFill>
              <a:latin typeface="Museo Sans Rounded 500" panose="02000000000000000000"/>
            </a:endParaRPr>
          </a:p>
          <a:p>
            <a:pPr algn="ctr"/>
            <a:endParaRPr lang="nl-NL" sz="4000" b="1" dirty="0">
              <a:solidFill>
                <a:srgbClr val="A6CE39"/>
              </a:solidFill>
              <a:latin typeface="Museo Sans Rounded 500" panose="02000000000000000000"/>
            </a:endParaRPr>
          </a:p>
        </p:txBody>
      </p:sp>
      <p:pic>
        <p:nvPicPr>
          <p:cNvPr id="5" name="Afbeelding 4" descr="Afbeelding met zoogdier, clipart, tekst, tekenfilm&#10;&#10;Automatisch gegenereerde beschrijving">
            <a:extLst>
              <a:ext uri="{FF2B5EF4-FFF2-40B4-BE49-F238E27FC236}">
                <a16:creationId xmlns:a16="http://schemas.microsoft.com/office/drawing/2014/main" id="{C43B8673-D365-1944-4F36-85D4AF409D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778" y="2078710"/>
            <a:ext cx="4623850" cy="3277266"/>
          </a:xfrm>
          <a:prstGeom prst="rect">
            <a:avLst/>
          </a:prstGeom>
        </p:spPr>
      </p:pic>
    </p:spTree>
    <p:extLst>
      <p:ext uri="{BB962C8B-B14F-4D97-AF65-F5344CB8AC3E}">
        <p14:creationId xmlns:p14="http://schemas.microsoft.com/office/powerpoint/2010/main" val="345242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A35E69A-5185-6E9F-99DC-72F0013F40A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65D84FE-F1ED-A44F-FA3B-3233F87FF555}"/>
              </a:ext>
            </a:extLst>
          </p:cNvPr>
          <p:cNvSpPr txBox="1"/>
          <p:nvPr/>
        </p:nvSpPr>
        <p:spPr>
          <a:xfrm>
            <a:off x="538874" y="1074457"/>
            <a:ext cx="11026290" cy="5509200"/>
          </a:xfrm>
          <a:prstGeom prst="rect">
            <a:avLst/>
          </a:prstGeom>
          <a:noFill/>
        </p:spPr>
        <p:txBody>
          <a:bodyPr wrap="square" rtlCol="0">
            <a:spAutoFit/>
          </a:bodyPr>
          <a:lstStyle/>
          <a:p>
            <a:r>
              <a:rPr lang="nl-NL" sz="3200" b="1" dirty="0">
                <a:solidFill>
                  <a:schemeClr val="bg1"/>
                </a:solidFill>
                <a:latin typeface="Museo Sans Rounded 700" panose="02000000000000000000" pitchFamily="50" charset="0"/>
              </a:rPr>
              <a:t>Een ander woord is </a:t>
            </a:r>
            <a:r>
              <a:rPr lang="nl-NL" sz="3200" b="1" u="sng" dirty="0">
                <a:solidFill>
                  <a:srgbClr val="EC008C"/>
                </a:solidFill>
                <a:latin typeface="Museo Sans Rounded 700" panose="02000000000000000000" pitchFamily="50" charset="0"/>
              </a:rPr>
              <a:t>bekrachtigen</a:t>
            </a:r>
            <a:r>
              <a:rPr lang="nl-NL" sz="3200" b="1" dirty="0">
                <a:solidFill>
                  <a:schemeClr val="bg1"/>
                </a:solidFill>
                <a:latin typeface="Museo Sans Rounded 700" panose="02000000000000000000" pitchFamily="50" charset="0"/>
              </a:rPr>
              <a:t>.</a:t>
            </a:r>
          </a:p>
          <a:p>
            <a:r>
              <a:rPr lang="nl-NL" sz="3200" dirty="0">
                <a:solidFill>
                  <a:schemeClr val="bg1"/>
                </a:solidFill>
                <a:latin typeface="Museo Sans Rounded 700" panose="02000000000000000000" pitchFamily="50" charset="0"/>
              </a:rPr>
              <a:t>Je benadrukt wat positief is.</a:t>
            </a:r>
          </a:p>
          <a:p>
            <a:r>
              <a:rPr lang="nl-NL" sz="3200" dirty="0">
                <a:solidFill>
                  <a:schemeClr val="bg1"/>
                </a:solidFill>
                <a:latin typeface="Museo Sans Rounded 700" panose="02000000000000000000" pitchFamily="50" charset="0"/>
              </a:rPr>
              <a:t>Je benoemt wat goed gaat.</a:t>
            </a:r>
          </a:p>
          <a:p>
            <a:pPr algn="ctr"/>
            <a:endParaRPr lang="nl-NL" sz="3200" dirty="0">
              <a:solidFill>
                <a:schemeClr val="bg1"/>
              </a:solidFill>
              <a:latin typeface="Museo Sans Rounded 700" panose="02000000000000000000" pitchFamily="50" charset="0"/>
            </a:endParaRPr>
          </a:p>
          <a:p>
            <a:pPr algn="ctr"/>
            <a:endParaRPr lang="nl-NL" sz="3200" b="1" dirty="0">
              <a:solidFill>
                <a:schemeClr val="bg1"/>
              </a:solidFill>
              <a:latin typeface="Museo Sans Rounded 700" panose="02000000000000000000" pitchFamily="50" charset="0"/>
            </a:endParaRPr>
          </a:p>
          <a:p>
            <a:r>
              <a:rPr lang="nl-NL" sz="2400" b="1" dirty="0">
                <a:solidFill>
                  <a:srgbClr val="EC008C"/>
                </a:solidFill>
                <a:latin typeface="Museo Sans Rounded 700" panose="02000000000000000000" pitchFamily="50" charset="0"/>
              </a:rPr>
              <a:t>De ander:</a:t>
            </a:r>
          </a:p>
          <a:p>
            <a:r>
              <a:rPr lang="nl-NL" sz="2400" i="1" dirty="0">
                <a:solidFill>
                  <a:schemeClr val="bg1"/>
                </a:solidFill>
                <a:latin typeface="Museo Sans Rounded 700" panose="02000000000000000000" pitchFamily="50" charset="0"/>
              </a:rPr>
              <a:t>     Ervaart dat hij </a:t>
            </a:r>
            <a:r>
              <a:rPr lang="nl-NL" sz="2400" b="1" i="1" dirty="0">
                <a:solidFill>
                  <a:schemeClr val="bg1"/>
                </a:solidFill>
                <a:latin typeface="Museo Sans Rounded 700" panose="02000000000000000000" pitchFamily="50" charset="0"/>
              </a:rPr>
              <a:t>ondersteund</a:t>
            </a:r>
            <a:r>
              <a:rPr lang="nl-NL" sz="2400" i="1" dirty="0">
                <a:solidFill>
                  <a:schemeClr val="bg1"/>
                </a:solidFill>
                <a:latin typeface="Museo Sans Rounded 700" panose="02000000000000000000" pitchFamily="50" charset="0"/>
              </a:rPr>
              <a:t> en </a:t>
            </a:r>
            <a:r>
              <a:rPr lang="nl-NL" sz="2400" b="1" i="1" dirty="0">
                <a:solidFill>
                  <a:schemeClr val="bg1"/>
                </a:solidFill>
                <a:latin typeface="Museo Sans Rounded 700" panose="02000000000000000000" pitchFamily="50" charset="0"/>
              </a:rPr>
              <a:t>aangemoedigd</a:t>
            </a:r>
            <a:r>
              <a:rPr lang="nl-NL" sz="2400" i="1" dirty="0">
                <a:solidFill>
                  <a:schemeClr val="bg1"/>
                </a:solidFill>
                <a:latin typeface="Museo Sans Rounded 700" panose="02000000000000000000" pitchFamily="50" charset="0"/>
              </a:rPr>
              <a:t> wordt</a:t>
            </a:r>
          </a:p>
          <a:p>
            <a:r>
              <a:rPr lang="nl-NL" sz="2400" i="1" dirty="0">
                <a:solidFill>
                  <a:schemeClr val="bg1"/>
                </a:solidFill>
                <a:latin typeface="Museo Sans Rounded 700" panose="02000000000000000000" pitchFamily="50" charset="0"/>
              </a:rPr>
              <a:t>     Krijgt daardoor </a:t>
            </a:r>
            <a:r>
              <a:rPr lang="nl-NL" sz="2400" b="1" i="1" dirty="0">
                <a:solidFill>
                  <a:schemeClr val="bg1"/>
                </a:solidFill>
                <a:latin typeface="Museo Sans Rounded 700" panose="02000000000000000000" pitchFamily="50" charset="0"/>
              </a:rPr>
              <a:t>vertrouwen</a:t>
            </a:r>
            <a:r>
              <a:rPr lang="nl-NL" sz="2400" i="1" dirty="0">
                <a:solidFill>
                  <a:schemeClr val="bg1"/>
                </a:solidFill>
                <a:latin typeface="Museo Sans Rounded 700" panose="02000000000000000000" pitchFamily="50" charset="0"/>
              </a:rPr>
              <a:t> in zichzelf</a:t>
            </a:r>
          </a:p>
          <a:p>
            <a:endParaRPr lang="nl-NL" sz="2400" i="1" dirty="0">
              <a:solidFill>
                <a:schemeClr val="bg1"/>
              </a:solidFill>
              <a:latin typeface="Museo Sans Rounded 700" panose="02000000000000000000" pitchFamily="50" charset="0"/>
            </a:endParaRPr>
          </a:p>
          <a:p>
            <a:pPr algn="r"/>
            <a:endParaRPr lang="nl-NL" sz="2400" i="1" dirty="0">
              <a:solidFill>
                <a:schemeClr val="bg1"/>
              </a:solidFill>
              <a:latin typeface="Museo Sans Rounded 700" panose="02000000000000000000" pitchFamily="50" charset="0"/>
            </a:endParaRPr>
          </a:p>
          <a:p>
            <a:pPr algn="r"/>
            <a:endParaRPr lang="nl-NL" sz="2400" i="1" dirty="0">
              <a:solidFill>
                <a:schemeClr val="bg1"/>
              </a:solidFill>
              <a:latin typeface="Museo Sans Rounded 700" panose="02000000000000000000" pitchFamily="50" charset="0"/>
            </a:endParaRPr>
          </a:p>
          <a:p>
            <a:endParaRPr lang="nl-NL" sz="2400" i="1" dirty="0">
              <a:solidFill>
                <a:srgbClr val="EC008C"/>
              </a:solidFill>
              <a:latin typeface="Museo Sans Rounded 700" panose="02000000000000000000" pitchFamily="50" charset="0"/>
            </a:endParaRPr>
          </a:p>
          <a:p>
            <a:endParaRPr lang="nl-NL" sz="2400" i="1" dirty="0">
              <a:solidFill>
                <a:schemeClr val="bg1"/>
              </a:solidFill>
              <a:latin typeface="Museo Sans Rounded 700" panose="02000000000000000000" pitchFamily="50" charset="0"/>
            </a:endParaRPr>
          </a:p>
        </p:txBody>
      </p:sp>
      <p:pic>
        <p:nvPicPr>
          <p:cNvPr id="8" name="Picture 44" descr="Icon&#10;&#10;Description automatically generated">
            <a:extLst>
              <a:ext uri="{FF2B5EF4-FFF2-40B4-BE49-F238E27FC236}">
                <a16:creationId xmlns:a16="http://schemas.microsoft.com/office/drawing/2014/main" id="{C34303AB-87A5-5502-2E61-9E926F974B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836" y="4412839"/>
            <a:ext cx="227818" cy="218737"/>
          </a:xfrm>
          <a:prstGeom prst="rect">
            <a:avLst/>
          </a:prstGeom>
        </p:spPr>
      </p:pic>
      <p:pic>
        <p:nvPicPr>
          <p:cNvPr id="10" name="Picture 44" descr="Icon&#10;&#10;Description automatically generated">
            <a:extLst>
              <a:ext uri="{FF2B5EF4-FFF2-40B4-BE49-F238E27FC236}">
                <a16:creationId xmlns:a16="http://schemas.microsoft.com/office/drawing/2014/main" id="{9DD34605-558F-4DEF-7E2B-0E560966AF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836" y="4025540"/>
            <a:ext cx="227818" cy="218737"/>
          </a:xfrm>
          <a:prstGeom prst="rect">
            <a:avLst/>
          </a:prstGeom>
        </p:spPr>
      </p:pic>
    </p:spTree>
    <p:extLst>
      <p:ext uri="{BB962C8B-B14F-4D97-AF65-F5344CB8AC3E}">
        <p14:creationId xmlns:p14="http://schemas.microsoft.com/office/powerpoint/2010/main" val="1301392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AF2993-D946-45E7-8652-C8B8B400D7C1}"/>
              </a:ext>
            </a:extLst>
          </p:cNvPr>
          <p:cNvSpPr txBox="1"/>
          <p:nvPr/>
        </p:nvSpPr>
        <p:spPr>
          <a:xfrm>
            <a:off x="338261" y="951398"/>
            <a:ext cx="11515477" cy="5447645"/>
          </a:xfrm>
          <a:prstGeom prst="rect">
            <a:avLst/>
          </a:prstGeom>
          <a:noFill/>
        </p:spPr>
        <p:txBody>
          <a:bodyPr wrap="square" rtlCol="0">
            <a:spAutoFit/>
          </a:bodyPr>
          <a:lstStyle/>
          <a:p>
            <a:r>
              <a:rPr lang="nl-NL" sz="2400" b="1" dirty="0">
                <a:solidFill>
                  <a:schemeClr val="bg1"/>
                </a:solidFill>
                <a:latin typeface="Museo Sans Rounded 700" panose="02000000000000000000" pitchFamily="50" charset="0"/>
              </a:rPr>
              <a:t>Een voorbeeld:</a:t>
            </a:r>
          </a:p>
          <a:p>
            <a:r>
              <a:rPr lang="nl-NL" sz="2400" b="1" dirty="0">
                <a:solidFill>
                  <a:srgbClr val="EC008C"/>
                </a:solidFill>
                <a:latin typeface="Museo Sans Rounded 700" panose="02000000000000000000" pitchFamily="50" charset="0"/>
              </a:rPr>
              <a:t>Cliënt: </a:t>
            </a:r>
            <a:r>
              <a:rPr lang="nl-NL" sz="2400" dirty="0">
                <a:solidFill>
                  <a:schemeClr val="bg1"/>
                </a:solidFill>
                <a:latin typeface="Museo Sans Rounded 700" panose="02000000000000000000" pitchFamily="50" charset="0"/>
              </a:rPr>
              <a:t>“Het lukte mij vandaag zelf om naar het toilet te lopen zonder krukken!”</a:t>
            </a:r>
          </a:p>
          <a:p>
            <a:r>
              <a:rPr lang="nl-NL" sz="2400" b="1" dirty="0">
                <a:solidFill>
                  <a:srgbClr val="EC008C"/>
                </a:solidFill>
                <a:latin typeface="Museo Sans Rounded 700" panose="02000000000000000000" pitchFamily="50" charset="0"/>
              </a:rPr>
              <a:t>Zorgverlener: </a:t>
            </a:r>
            <a:r>
              <a:rPr lang="nl-NL" sz="2400" dirty="0">
                <a:solidFill>
                  <a:schemeClr val="bg1"/>
                </a:solidFill>
                <a:latin typeface="Museo Sans Rounded 700" panose="02000000000000000000" pitchFamily="50" charset="0"/>
              </a:rPr>
              <a:t>“U bent echt een doorzetter, vorige week lukte dit niet en nu wel!”</a:t>
            </a:r>
          </a:p>
          <a:p>
            <a:pPr algn="r"/>
            <a:endParaRPr lang="nl-NL" sz="3600" dirty="0">
              <a:solidFill>
                <a:srgbClr val="EC008C"/>
              </a:solidFill>
              <a:latin typeface="Museo Sans Rounded 700" panose="02000000000000000000" pitchFamily="50" charset="0"/>
            </a:endParaRPr>
          </a:p>
          <a:p>
            <a:r>
              <a:rPr lang="nl-NL" sz="2400" b="1" dirty="0">
                <a:solidFill>
                  <a:srgbClr val="EC008C"/>
                </a:solidFill>
                <a:latin typeface="Museo Sans Rounded 700" panose="02000000000000000000" pitchFamily="50" charset="0"/>
              </a:rPr>
              <a:t>Andere voorbeeldzinnen zijn:</a:t>
            </a:r>
          </a:p>
          <a:p>
            <a:r>
              <a:rPr lang="nl-NL" sz="2400" i="1" dirty="0">
                <a:solidFill>
                  <a:schemeClr val="bg1"/>
                </a:solidFill>
                <a:latin typeface="Museo Sans Rounded 700" panose="02000000000000000000" pitchFamily="50" charset="0"/>
              </a:rPr>
              <a:t>     Vorige week lukte het nog niet en nu kunt u al…</a:t>
            </a:r>
          </a:p>
          <a:p>
            <a:r>
              <a:rPr lang="nl-NL" sz="2400" i="1" dirty="0">
                <a:solidFill>
                  <a:schemeClr val="bg1"/>
                </a:solidFill>
                <a:latin typeface="Museo Sans Rounded 700" panose="02000000000000000000" pitchFamily="50" charset="0"/>
              </a:rPr>
              <a:t>     U oefent elke dag…(inzet en inspanning benoemen)</a:t>
            </a:r>
          </a:p>
          <a:p>
            <a:r>
              <a:rPr lang="nl-NL" sz="2400" i="1" dirty="0">
                <a:solidFill>
                  <a:schemeClr val="bg1"/>
                </a:solidFill>
                <a:latin typeface="Museo Sans Rounded 700" panose="02000000000000000000" pitchFamily="50" charset="0"/>
              </a:rPr>
              <a:t>     U zag er erg tegenop, toch hebt u…gedaan.</a:t>
            </a:r>
          </a:p>
          <a:p>
            <a:r>
              <a:rPr lang="nl-NL" sz="2400" i="1" dirty="0">
                <a:solidFill>
                  <a:schemeClr val="bg1"/>
                </a:solidFill>
                <a:latin typeface="Museo Sans Rounded 700" panose="02000000000000000000" pitchFamily="50" charset="0"/>
              </a:rPr>
              <a:t>     Wat fijn dat u dit hebt kunnen regelen!</a:t>
            </a:r>
          </a:p>
          <a:p>
            <a:endParaRPr lang="nl-NL" sz="2400" i="1" dirty="0">
              <a:solidFill>
                <a:schemeClr val="bg1"/>
              </a:solidFill>
              <a:latin typeface="Museo Sans Rounded 700" panose="02000000000000000000" pitchFamily="50" charset="0"/>
            </a:endParaRPr>
          </a:p>
          <a:p>
            <a:r>
              <a:rPr lang="nl-NL" sz="2400" b="1" dirty="0">
                <a:solidFill>
                  <a:srgbClr val="EC008C"/>
                </a:solidFill>
                <a:latin typeface="Museo Sans Rounded 700" panose="02000000000000000000" pitchFamily="50" charset="0"/>
              </a:rPr>
              <a:t>Voorbeeldvragen gericht op actie (zelfredzaamheid </a:t>
            </a:r>
            <a:br>
              <a:rPr lang="nl-NL" sz="2400" b="1" dirty="0">
                <a:solidFill>
                  <a:srgbClr val="EC008C"/>
                </a:solidFill>
                <a:latin typeface="Museo Sans Rounded 700" panose="02000000000000000000" pitchFamily="50" charset="0"/>
              </a:rPr>
            </a:br>
            <a:r>
              <a:rPr lang="nl-NL" sz="2400" b="1" dirty="0">
                <a:solidFill>
                  <a:srgbClr val="EC008C"/>
                </a:solidFill>
                <a:latin typeface="Museo Sans Rounded 700" panose="02000000000000000000" pitchFamily="50" charset="0"/>
              </a:rPr>
              <a:t>stimuleren):</a:t>
            </a:r>
          </a:p>
          <a:p>
            <a:r>
              <a:rPr lang="nl-NL" sz="2400" i="1" dirty="0">
                <a:solidFill>
                  <a:schemeClr val="bg1"/>
                </a:solidFill>
                <a:latin typeface="Museo Sans Rounded 700" panose="02000000000000000000" pitchFamily="50" charset="0"/>
              </a:rPr>
              <a:t>    Wat wilt u/kunt u/besluit u?</a:t>
            </a:r>
          </a:p>
          <a:p>
            <a:r>
              <a:rPr lang="nl-NL" sz="2400" i="1" dirty="0">
                <a:solidFill>
                  <a:schemeClr val="bg1"/>
                </a:solidFill>
                <a:latin typeface="Museo Sans Rounded 700" panose="02000000000000000000" pitchFamily="50" charset="0"/>
              </a:rPr>
              <a:t>     Wat heeft u nodig om het toch te doen?</a:t>
            </a:r>
          </a:p>
        </p:txBody>
      </p:sp>
      <p:pic>
        <p:nvPicPr>
          <p:cNvPr id="4" name="Afbeelding 3" descr="Afbeelding met tekening, tekst, illustratie, tekenfilm&#10;&#10;Automatisch gegenereerde beschrijving">
            <a:extLst>
              <a:ext uri="{FF2B5EF4-FFF2-40B4-BE49-F238E27FC236}">
                <a16:creationId xmlns:a16="http://schemas.microsoft.com/office/drawing/2014/main" id="{77B2CDDB-74C8-5EC2-40DD-832D05116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2666" y="4731460"/>
            <a:ext cx="2400124" cy="1701146"/>
          </a:xfrm>
          <a:prstGeom prst="rect">
            <a:avLst/>
          </a:prstGeom>
        </p:spPr>
      </p:pic>
      <p:pic>
        <p:nvPicPr>
          <p:cNvPr id="5" name="Picture 44" descr="Icon&#10;&#10;Description automatically generated">
            <a:extLst>
              <a:ext uri="{FF2B5EF4-FFF2-40B4-BE49-F238E27FC236}">
                <a16:creationId xmlns:a16="http://schemas.microsoft.com/office/drawing/2014/main" id="{C39395BD-F703-EB36-4030-096065FB82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781" y="3096233"/>
            <a:ext cx="227818" cy="218737"/>
          </a:xfrm>
          <a:prstGeom prst="rect">
            <a:avLst/>
          </a:prstGeom>
        </p:spPr>
      </p:pic>
      <p:pic>
        <p:nvPicPr>
          <p:cNvPr id="6" name="Picture 44" descr="Icon&#10;&#10;Description automatically generated">
            <a:extLst>
              <a:ext uri="{FF2B5EF4-FFF2-40B4-BE49-F238E27FC236}">
                <a16:creationId xmlns:a16="http://schemas.microsoft.com/office/drawing/2014/main" id="{F51A3ED8-7A0A-B544-739D-1BACEF4988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781" y="3433662"/>
            <a:ext cx="227818" cy="218737"/>
          </a:xfrm>
          <a:prstGeom prst="rect">
            <a:avLst/>
          </a:prstGeom>
        </p:spPr>
      </p:pic>
      <p:pic>
        <p:nvPicPr>
          <p:cNvPr id="7" name="Picture 44" descr="Icon&#10;&#10;Description automatically generated">
            <a:extLst>
              <a:ext uri="{FF2B5EF4-FFF2-40B4-BE49-F238E27FC236}">
                <a16:creationId xmlns:a16="http://schemas.microsoft.com/office/drawing/2014/main" id="{9E8EA415-12F5-7125-188A-D5A9803138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781" y="3782933"/>
            <a:ext cx="227818" cy="218737"/>
          </a:xfrm>
          <a:prstGeom prst="rect">
            <a:avLst/>
          </a:prstGeom>
        </p:spPr>
      </p:pic>
      <p:pic>
        <p:nvPicPr>
          <p:cNvPr id="8" name="Picture 44" descr="Icon&#10;&#10;Description automatically generated">
            <a:extLst>
              <a:ext uri="{FF2B5EF4-FFF2-40B4-BE49-F238E27FC236}">
                <a16:creationId xmlns:a16="http://schemas.microsoft.com/office/drawing/2014/main" id="{E84E6103-DDB0-36EC-A0A4-5DB2CD493C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781" y="4140889"/>
            <a:ext cx="227818" cy="218737"/>
          </a:xfrm>
          <a:prstGeom prst="rect">
            <a:avLst/>
          </a:prstGeom>
        </p:spPr>
      </p:pic>
      <p:pic>
        <p:nvPicPr>
          <p:cNvPr id="9" name="Picture 44" descr="Icon&#10;&#10;Description automatically generated">
            <a:extLst>
              <a:ext uri="{FF2B5EF4-FFF2-40B4-BE49-F238E27FC236}">
                <a16:creationId xmlns:a16="http://schemas.microsoft.com/office/drawing/2014/main" id="{8564DACD-7F42-0D12-4DF3-C847F53F60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781" y="5956418"/>
            <a:ext cx="227818" cy="218737"/>
          </a:xfrm>
          <a:prstGeom prst="rect">
            <a:avLst/>
          </a:prstGeom>
        </p:spPr>
      </p:pic>
      <p:pic>
        <p:nvPicPr>
          <p:cNvPr id="10" name="Picture 44" descr="Icon&#10;&#10;Description automatically generated">
            <a:extLst>
              <a:ext uri="{FF2B5EF4-FFF2-40B4-BE49-F238E27FC236}">
                <a16:creationId xmlns:a16="http://schemas.microsoft.com/office/drawing/2014/main" id="{8951C70B-06F5-D7F0-B517-89F0F89261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781" y="5637335"/>
            <a:ext cx="227818" cy="218737"/>
          </a:xfrm>
          <a:prstGeom prst="rect">
            <a:avLst/>
          </a:prstGeom>
        </p:spPr>
      </p:pic>
    </p:spTree>
    <p:extLst>
      <p:ext uri="{BB962C8B-B14F-4D97-AF65-F5344CB8AC3E}">
        <p14:creationId xmlns:p14="http://schemas.microsoft.com/office/powerpoint/2010/main" val="2900434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64E4D1-4166-4756-AD0D-970F40862E6F}"/>
              </a:ext>
            </a:extLst>
          </p:cNvPr>
          <p:cNvSpPr txBox="1"/>
          <p:nvPr/>
        </p:nvSpPr>
        <p:spPr>
          <a:xfrm>
            <a:off x="6409338" y="1085236"/>
            <a:ext cx="5446644" cy="6186309"/>
          </a:xfrm>
          <a:prstGeom prst="rect">
            <a:avLst/>
          </a:prstGeom>
          <a:noFill/>
        </p:spPr>
        <p:txBody>
          <a:bodyPr wrap="square" rtlCol="0">
            <a:spAutoFit/>
          </a:bodyPr>
          <a:lstStyle/>
          <a:p>
            <a:r>
              <a:rPr lang="en-US" sz="2400" b="1" dirty="0">
                <a:solidFill>
                  <a:srgbClr val="A6CE39"/>
                </a:solidFill>
                <a:latin typeface="Museo Sans Rounded 500" panose="02000000000000000000" pitchFamily="50" charset="0"/>
              </a:rPr>
              <a:t>Af en toe een compliment geven? </a:t>
            </a:r>
          </a:p>
          <a:p>
            <a:r>
              <a:rPr lang="en-US" sz="2400" dirty="0">
                <a:solidFill>
                  <a:schemeClr val="bg1"/>
                </a:solidFill>
                <a:latin typeface="Museo Sans Rounded 500" panose="02000000000000000000" pitchFamily="50" charset="0"/>
              </a:rPr>
              <a:t>Dat </a:t>
            </a:r>
            <a:r>
              <a:rPr lang="en-US" sz="2400" dirty="0" err="1">
                <a:solidFill>
                  <a:schemeClr val="bg1"/>
                </a:solidFill>
                <a:latin typeface="Museo Sans Rounded 500" panose="02000000000000000000" pitchFamily="50" charset="0"/>
              </a:rPr>
              <a:t>kan.</a:t>
            </a:r>
            <a:r>
              <a:rPr lang="en-US" sz="2400" dirty="0">
                <a:solidFill>
                  <a:schemeClr val="bg1"/>
                </a:solidFill>
                <a:latin typeface="Museo Sans Rounded 500" panose="02000000000000000000" pitchFamily="50" charset="0"/>
              </a:rPr>
              <a:t> Geef deze dan omdat je het meent, niet omdat het nu eenmaal goed is om te doen.</a:t>
            </a:r>
          </a:p>
          <a:p>
            <a:endParaRPr lang="en-US" sz="2400" b="1" i="1" dirty="0">
              <a:solidFill>
                <a:schemeClr val="bg1"/>
              </a:solidFill>
              <a:latin typeface="Museo Sans Rounded 500" panose="02000000000000000000" pitchFamily="50" charset="0"/>
            </a:endParaRPr>
          </a:p>
          <a:p>
            <a:r>
              <a:rPr lang="en-US" sz="2400" b="1" dirty="0">
                <a:solidFill>
                  <a:srgbClr val="A6CE39"/>
                </a:solidFill>
                <a:latin typeface="Museo Sans Rounded 500" panose="02000000000000000000" pitchFamily="50" charset="0"/>
              </a:rPr>
              <a:t>Het risico van te veel complimenten </a:t>
            </a:r>
            <a:r>
              <a:rPr lang="en-US" sz="2400" b="1" dirty="0" err="1">
                <a:solidFill>
                  <a:srgbClr val="A6CE39"/>
                </a:solidFill>
                <a:latin typeface="Museo Sans Rounded 500" panose="02000000000000000000" pitchFamily="50" charset="0"/>
              </a:rPr>
              <a:t>geven</a:t>
            </a:r>
            <a:r>
              <a:rPr lang="en-US" sz="2400" b="1" dirty="0">
                <a:solidFill>
                  <a:srgbClr val="A6CE39"/>
                </a:solidFill>
                <a:latin typeface="Museo Sans Rounded 500" panose="02000000000000000000" pitchFamily="50" charset="0"/>
              </a:rPr>
              <a:t>?</a:t>
            </a:r>
            <a:br>
              <a:rPr lang="en-US" sz="2400" b="1" dirty="0">
                <a:solidFill>
                  <a:schemeClr val="bg1"/>
                </a:solidFill>
                <a:latin typeface="Museo Sans Rounded 500" panose="02000000000000000000" pitchFamily="50" charset="0"/>
              </a:rPr>
            </a:br>
            <a:r>
              <a:rPr lang="en-US" sz="2400" dirty="0">
                <a:solidFill>
                  <a:schemeClr val="bg1"/>
                </a:solidFill>
                <a:latin typeface="Museo Sans Rounded 500" panose="02000000000000000000" pitchFamily="50" charset="0"/>
              </a:rPr>
              <a:t>Je </a:t>
            </a:r>
            <a:r>
              <a:rPr lang="en-US" sz="2400" dirty="0" err="1">
                <a:solidFill>
                  <a:schemeClr val="bg1"/>
                </a:solidFill>
                <a:latin typeface="Museo Sans Rounded 500" panose="02000000000000000000" pitchFamily="50" charset="0"/>
              </a:rPr>
              <a:t>plaatst</a:t>
            </a:r>
            <a:r>
              <a:rPr lang="en-US" sz="2400" dirty="0">
                <a:solidFill>
                  <a:schemeClr val="bg1"/>
                </a:solidFill>
                <a:latin typeface="Museo Sans Rounded 500" panose="02000000000000000000" pitchFamily="50" charset="0"/>
              </a:rPr>
              <a:t> jezelf onbewust boven de cliënt. (Indirect zeg je: ik weet wat goed of fout is/ik ben de expert en de cliënt is afhankelijk van </a:t>
            </a:r>
            <a:r>
              <a:rPr lang="en-US" sz="2400" dirty="0" err="1">
                <a:solidFill>
                  <a:schemeClr val="bg1"/>
                </a:solidFill>
                <a:latin typeface="Museo Sans Rounded 500" panose="02000000000000000000" pitchFamily="50" charset="0"/>
              </a:rPr>
              <a:t>mij</a:t>
            </a:r>
            <a:r>
              <a:rPr lang="en-US" sz="2400" dirty="0">
                <a:solidFill>
                  <a:schemeClr val="bg1"/>
                </a:solidFill>
                <a:latin typeface="Museo Sans Rounded 500" panose="02000000000000000000" pitchFamily="50" charset="0"/>
              </a:rPr>
              <a:t>)</a:t>
            </a:r>
          </a:p>
          <a:p>
            <a:endParaRPr lang="en-US" sz="2400" b="1" i="1" dirty="0">
              <a:solidFill>
                <a:srgbClr val="EC008C"/>
              </a:solidFill>
              <a:latin typeface="Museo Sans Rounded 500" panose="02000000000000000000" pitchFamily="50" charset="0"/>
            </a:endParaRPr>
          </a:p>
          <a:p>
            <a:r>
              <a:rPr lang="en-US" sz="2000" b="1" dirty="0">
                <a:solidFill>
                  <a:schemeClr val="bg1"/>
                </a:solidFill>
                <a:latin typeface="Museo Sans Rounded 500" panose="02000000000000000000" pitchFamily="50" charset="0"/>
              </a:rPr>
              <a:t>Dit is niet de insteek van </a:t>
            </a:r>
            <a:r>
              <a:rPr lang="en-US" sz="2000" b="1" u="sng" dirty="0">
                <a:solidFill>
                  <a:schemeClr val="bg1"/>
                </a:solidFill>
                <a:latin typeface="Museo Sans Rounded 500" panose="02000000000000000000" pitchFamily="50" charset="0"/>
              </a:rPr>
              <a:t>gelijkwaardig samenwerken</a:t>
            </a:r>
            <a:r>
              <a:rPr lang="en-US" sz="2000" b="1" dirty="0">
                <a:solidFill>
                  <a:schemeClr val="bg1"/>
                </a:solidFill>
                <a:latin typeface="Museo Sans Rounded 500" panose="02000000000000000000" pitchFamily="50" charset="0"/>
              </a:rPr>
              <a:t>. Het advies: </a:t>
            </a:r>
            <a:r>
              <a:rPr lang="en-US" sz="2000" b="1" dirty="0" err="1">
                <a:solidFill>
                  <a:schemeClr val="bg1"/>
                </a:solidFill>
                <a:latin typeface="Museo Sans Rounded 500" panose="02000000000000000000" pitchFamily="50" charset="0"/>
              </a:rPr>
              <a:t>buig</a:t>
            </a:r>
            <a:r>
              <a:rPr lang="en-US" sz="2000" b="1" dirty="0">
                <a:solidFill>
                  <a:schemeClr val="bg1"/>
                </a:solidFill>
                <a:latin typeface="Museo Sans Rounded 500" panose="02000000000000000000" pitchFamily="50" charset="0"/>
              </a:rPr>
              <a:t> je compliment om naar een bevestiging!</a:t>
            </a:r>
            <a:endParaRPr lang="nl-NL" sz="2000" u="sng" dirty="0">
              <a:solidFill>
                <a:schemeClr val="bg1"/>
              </a:solidFill>
              <a:latin typeface="Museo Sans Rounded 700" panose="02000000000000000000" pitchFamily="50" charset="0"/>
            </a:endParaRPr>
          </a:p>
          <a:p>
            <a:endParaRPr lang="en-US" sz="2400" i="1" u="sng" dirty="0">
              <a:solidFill>
                <a:srgbClr val="A6CE39"/>
              </a:solidFill>
              <a:latin typeface="Museo Sans Rounded 500" panose="02000000000000000000" pitchFamily="50" charset="0"/>
            </a:endParaRPr>
          </a:p>
          <a:p>
            <a:endParaRPr lang="en-US" sz="2400" b="1" i="1" dirty="0">
              <a:solidFill>
                <a:schemeClr val="bg1"/>
              </a:solidFill>
              <a:latin typeface="Museo Sans Rounded 500" panose="02000000000000000000" pitchFamily="50" charset="0"/>
            </a:endParaRPr>
          </a:p>
        </p:txBody>
      </p:sp>
      <p:sp>
        <p:nvSpPr>
          <p:cNvPr id="2" name="Tekstvak 1">
            <a:extLst>
              <a:ext uri="{FF2B5EF4-FFF2-40B4-BE49-F238E27FC236}">
                <a16:creationId xmlns:a16="http://schemas.microsoft.com/office/drawing/2014/main" id="{D609997D-35A8-6563-1E33-9545A809F029}"/>
              </a:ext>
            </a:extLst>
          </p:cNvPr>
          <p:cNvSpPr txBox="1"/>
          <p:nvPr/>
        </p:nvSpPr>
        <p:spPr>
          <a:xfrm>
            <a:off x="336018" y="346572"/>
            <a:ext cx="5676022" cy="6370975"/>
          </a:xfrm>
          <a:prstGeom prst="rect">
            <a:avLst/>
          </a:prstGeom>
          <a:noFill/>
        </p:spPr>
        <p:txBody>
          <a:bodyPr wrap="square" rtlCol="0">
            <a:spAutoFit/>
          </a:bodyPr>
          <a:lstStyle/>
          <a:p>
            <a:pPr algn="ctr"/>
            <a:r>
              <a:rPr lang="nl-NL" sz="2800" b="1" dirty="0">
                <a:solidFill>
                  <a:srgbClr val="A6CE39"/>
                </a:solidFill>
                <a:latin typeface="Museo Sans Rounded 500" panose="02000000000000000000"/>
              </a:rPr>
              <a:t>Bevestiging? Of een compliment?</a:t>
            </a:r>
          </a:p>
          <a:p>
            <a:pPr algn="ctr"/>
            <a:endParaRPr lang="nl-NL" sz="2400" dirty="0">
              <a:solidFill>
                <a:srgbClr val="A6CE39"/>
              </a:solidFill>
              <a:latin typeface="Museo Sans Rounded 500" panose="02000000000000000000"/>
            </a:endParaRPr>
          </a:p>
          <a:p>
            <a:r>
              <a:rPr lang="nl-NL" sz="2000" u="sng" dirty="0">
                <a:solidFill>
                  <a:srgbClr val="EC008C"/>
                </a:solidFill>
                <a:latin typeface="Museo Sans Rounded 500" panose="02000000000000000000"/>
              </a:rPr>
              <a:t>Compliment</a:t>
            </a:r>
          </a:p>
          <a:p>
            <a:r>
              <a:rPr lang="nl-NL" sz="2000" dirty="0">
                <a:solidFill>
                  <a:srgbClr val="A6CE39"/>
                </a:solidFill>
                <a:latin typeface="Museo Sans Rounded 500" panose="02000000000000000000"/>
              </a:rPr>
              <a:t>Jouw (positieve) </a:t>
            </a:r>
            <a:r>
              <a:rPr lang="nl-NL" sz="2000" b="1" dirty="0">
                <a:solidFill>
                  <a:srgbClr val="A6CE39"/>
                </a:solidFill>
                <a:latin typeface="Museo Sans Rounded 500" panose="02000000000000000000"/>
              </a:rPr>
              <a:t>oordeel o</a:t>
            </a:r>
            <a:r>
              <a:rPr lang="nl-NL" sz="2000" dirty="0">
                <a:solidFill>
                  <a:srgbClr val="A6CE39"/>
                </a:solidFill>
                <a:latin typeface="Museo Sans Rounded 500" panose="02000000000000000000"/>
              </a:rPr>
              <a:t>ver iets bij de cliënt. Begint meestal met ‘ik’.</a:t>
            </a:r>
          </a:p>
          <a:p>
            <a:endParaRPr lang="nl-NL" sz="2000" dirty="0">
              <a:solidFill>
                <a:srgbClr val="A6CE39"/>
              </a:solidFill>
              <a:latin typeface="Museo Sans Rounded 500" panose="02000000000000000000"/>
            </a:endParaRPr>
          </a:p>
          <a:p>
            <a:r>
              <a:rPr lang="nl-NL" sz="2000" i="1" dirty="0">
                <a:solidFill>
                  <a:srgbClr val="EC008C"/>
                </a:solidFill>
                <a:latin typeface="Museo Sans Rounded 500" panose="02000000000000000000"/>
              </a:rPr>
              <a:t>“Ik vind het echt goed dat u dit formulier helemaal zelf heeft ingevuld!”</a:t>
            </a:r>
          </a:p>
          <a:p>
            <a:endParaRPr lang="nl-NL" sz="2000" dirty="0">
              <a:solidFill>
                <a:srgbClr val="A6CE39"/>
              </a:solidFill>
              <a:latin typeface="Museo Sans Rounded 500" panose="02000000000000000000"/>
            </a:endParaRPr>
          </a:p>
          <a:p>
            <a:r>
              <a:rPr lang="nl-NL" sz="2000" u="sng" dirty="0">
                <a:solidFill>
                  <a:srgbClr val="EC008C"/>
                </a:solidFill>
                <a:latin typeface="Museo Sans Rounded 500" panose="02000000000000000000"/>
              </a:rPr>
              <a:t>Bevestiging</a:t>
            </a:r>
          </a:p>
          <a:p>
            <a:r>
              <a:rPr lang="nl-NL" sz="2000" dirty="0">
                <a:solidFill>
                  <a:srgbClr val="A6CE39"/>
                </a:solidFill>
                <a:latin typeface="Museo Sans Rounded 500" panose="02000000000000000000"/>
              </a:rPr>
              <a:t>Is </a:t>
            </a:r>
            <a:r>
              <a:rPr lang="nl-NL" sz="2000" b="1" dirty="0">
                <a:solidFill>
                  <a:srgbClr val="A6CE39"/>
                </a:solidFill>
                <a:latin typeface="Museo Sans Rounded 500" panose="02000000000000000000"/>
              </a:rPr>
              <a:t>neutraler</a:t>
            </a:r>
            <a:r>
              <a:rPr lang="nl-NL" sz="2000" dirty="0">
                <a:solidFill>
                  <a:srgbClr val="A6CE39"/>
                </a:solidFill>
                <a:latin typeface="Museo Sans Rounded 500" panose="02000000000000000000"/>
              </a:rPr>
              <a:t>. Je ontdekt iets (in de uitspraken/gedrag) bij de cliënt en benoemt dat. Begint meestal met ‘je’ of ‘u’.</a:t>
            </a:r>
          </a:p>
          <a:p>
            <a:endParaRPr lang="nl-NL" sz="2000" dirty="0">
              <a:solidFill>
                <a:srgbClr val="A6CE39"/>
              </a:solidFill>
              <a:latin typeface="Museo Sans Rounded 500" panose="02000000000000000000"/>
            </a:endParaRPr>
          </a:p>
          <a:p>
            <a:r>
              <a:rPr lang="nl-NL" sz="2000" i="1" dirty="0">
                <a:solidFill>
                  <a:srgbClr val="EC008C"/>
                </a:solidFill>
                <a:latin typeface="Museo Sans Rounded 500" panose="02000000000000000000"/>
              </a:rPr>
              <a:t>“U zag er tegenop, maar het is gelukt om het formulier zelf in te vullen!”</a:t>
            </a:r>
          </a:p>
          <a:p>
            <a:pPr algn="ctr"/>
            <a:endParaRPr lang="nl-NL" sz="2400" dirty="0">
              <a:solidFill>
                <a:srgbClr val="A6CE39"/>
              </a:solidFill>
              <a:latin typeface="Museo Sans Rounded 500" panose="02000000000000000000"/>
            </a:endParaRPr>
          </a:p>
          <a:p>
            <a:pPr algn="ctr"/>
            <a:endParaRPr lang="nl-NL" sz="2400" dirty="0">
              <a:solidFill>
                <a:srgbClr val="A6CE39"/>
              </a:solidFill>
              <a:latin typeface="Museo Sans Rounded 500" panose="02000000000000000000"/>
            </a:endParaRPr>
          </a:p>
        </p:txBody>
      </p:sp>
    </p:spTree>
    <p:extLst>
      <p:ext uri="{BB962C8B-B14F-4D97-AF65-F5344CB8AC3E}">
        <p14:creationId xmlns:p14="http://schemas.microsoft.com/office/powerpoint/2010/main" val="3419510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11C22C0-8F49-865D-2D46-3A54FB60823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9A8EB84-6E36-738E-A984-B22CA66D4414}"/>
              </a:ext>
            </a:extLst>
          </p:cNvPr>
          <p:cNvSpPr txBox="1"/>
          <p:nvPr/>
        </p:nvSpPr>
        <p:spPr>
          <a:xfrm>
            <a:off x="873075" y="3301779"/>
            <a:ext cx="4823361" cy="2123658"/>
          </a:xfrm>
          <a:prstGeom prst="rect">
            <a:avLst/>
          </a:prstGeom>
          <a:noFill/>
        </p:spPr>
        <p:txBody>
          <a:bodyPr wrap="square" rtlCol="0">
            <a:spAutoFit/>
          </a:bodyPr>
          <a:lstStyle/>
          <a:p>
            <a:pPr algn="ctr"/>
            <a:r>
              <a:rPr lang="en-US" sz="2800" dirty="0">
                <a:solidFill>
                  <a:schemeClr val="bg1"/>
                </a:solidFill>
                <a:latin typeface="Museo Sans Rounded 500" panose="02000000000000000000" pitchFamily="50" charset="0"/>
              </a:rPr>
              <a:t>Compliment of bevestiging?</a:t>
            </a:r>
          </a:p>
          <a:p>
            <a:pPr algn="ctr"/>
            <a:r>
              <a:rPr lang="en-US" sz="2800" dirty="0">
                <a:solidFill>
                  <a:schemeClr val="bg1"/>
                </a:solidFill>
                <a:latin typeface="Museo Sans Rounded 500" panose="02000000000000000000" pitchFamily="50" charset="0"/>
              </a:rPr>
              <a:t>Buig om!</a:t>
            </a:r>
          </a:p>
          <a:p>
            <a:pPr algn="ctr"/>
            <a:endParaRPr lang="en-NL" sz="2800" dirty="0">
              <a:solidFill>
                <a:srgbClr val="007586"/>
              </a:solidFill>
              <a:latin typeface="Museo Sans Rounded 500" panose="02000000000000000000" pitchFamily="50" charset="0"/>
            </a:endParaRPr>
          </a:p>
          <a:p>
            <a:pPr algn="ctr"/>
            <a:endParaRPr lang="en-US" sz="2800" dirty="0">
              <a:latin typeface="Museo Sans Rounded 500" panose="02000000000000000000" pitchFamily="50" charset="0"/>
            </a:endParaRPr>
          </a:p>
          <a:p>
            <a:pPr algn="ctr"/>
            <a:endParaRPr lang="en-US" sz="2000" dirty="0">
              <a:solidFill>
                <a:schemeClr val="bg1"/>
              </a:solidFill>
              <a:latin typeface="Museo Sans Rounded 500" panose="02000000000000000000" pitchFamily="50" charset="0"/>
            </a:endParaRPr>
          </a:p>
        </p:txBody>
      </p:sp>
      <p:sp>
        <p:nvSpPr>
          <p:cNvPr id="4" name="TextBox 3">
            <a:extLst>
              <a:ext uri="{FF2B5EF4-FFF2-40B4-BE49-F238E27FC236}">
                <a16:creationId xmlns:a16="http://schemas.microsoft.com/office/drawing/2014/main" id="{A22747D1-8FFF-C274-C83E-799297ACDA6D}"/>
              </a:ext>
            </a:extLst>
          </p:cNvPr>
          <p:cNvSpPr txBox="1"/>
          <p:nvPr/>
        </p:nvSpPr>
        <p:spPr>
          <a:xfrm>
            <a:off x="986881" y="2721113"/>
            <a:ext cx="4595750" cy="707886"/>
          </a:xfrm>
          <a:prstGeom prst="rect">
            <a:avLst/>
          </a:prstGeom>
          <a:noFill/>
        </p:spPr>
        <p:txBody>
          <a:bodyPr wrap="square" rtlCol="0">
            <a:spAutoFit/>
          </a:bodyPr>
          <a:lstStyle/>
          <a:p>
            <a:pPr algn="ctr"/>
            <a:r>
              <a:rPr lang="en-US" sz="4000" b="1" dirty="0" err="1">
                <a:latin typeface="Museo Sans Rounded 700" panose="02000000000000000000" pitchFamily="50" charset="0"/>
              </a:rPr>
              <a:t>Oefening</a:t>
            </a:r>
            <a:r>
              <a:rPr lang="en-US" sz="4000" b="1" dirty="0">
                <a:latin typeface="Museo Sans Rounded 700" panose="02000000000000000000" pitchFamily="50" charset="0"/>
              </a:rPr>
              <a:t> </a:t>
            </a:r>
            <a:r>
              <a:rPr lang="en-US" sz="2400" dirty="0">
                <a:latin typeface="Museo Sans Rounded 700" panose="02000000000000000000" pitchFamily="50" charset="0"/>
              </a:rPr>
              <a:t> </a:t>
            </a:r>
            <a:endParaRPr lang="en-NL" sz="2400" dirty="0">
              <a:latin typeface="Museo Sans Rounded 700" panose="02000000000000000000" pitchFamily="50" charset="0"/>
            </a:endParaRPr>
          </a:p>
        </p:txBody>
      </p:sp>
      <p:pic>
        <p:nvPicPr>
          <p:cNvPr id="5" name="Afbeelding 4">
            <a:extLst>
              <a:ext uri="{FF2B5EF4-FFF2-40B4-BE49-F238E27FC236}">
                <a16:creationId xmlns:a16="http://schemas.microsoft.com/office/drawing/2014/main" id="{F969FAF8-DC5F-1EAF-4AE1-2671FAE5C1BB}"/>
              </a:ext>
            </a:extLst>
          </p:cNvPr>
          <p:cNvPicPr>
            <a:picLocks noChangeAspect="1"/>
          </p:cNvPicPr>
          <p:nvPr/>
        </p:nvPicPr>
        <p:blipFill>
          <a:blip r:embed="rId3"/>
          <a:stretch>
            <a:fillRect/>
          </a:stretch>
        </p:blipFill>
        <p:spPr>
          <a:xfrm>
            <a:off x="6432605" y="1049573"/>
            <a:ext cx="5438043" cy="5486400"/>
          </a:xfrm>
          <a:prstGeom prst="rect">
            <a:avLst/>
          </a:prstGeom>
        </p:spPr>
      </p:pic>
      <p:sp>
        <p:nvSpPr>
          <p:cNvPr id="6" name="Tekstvak 5">
            <a:extLst>
              <a:ext uri="{FF2B5EF4-FFF2-40B4-BE49-F238E27FC236}">
                <a16:creationId xmlns:a16="http://schemas.microsoft.com/office/drawing/2014/main" id="{DAA051E0-EBCE-566F-0A89-1191625FA2E7}"/>
              </a:ext>
            </a:extLst>
          </p:cNvPr>
          <p:cNvSpPr txBox="1"/>
          <p:nvPr/>
        </p:nvSpPr>
        <p:spPr>
          <a:xfrm>
            <a:off x="6987722" y="2095588"/>
            <a:ext cx="2262846" cy="400110"/>
          </a:xfrm>
          <a:prstGeom prst="rect">
            <a:avLst/>
          </a:prstGeom>
          <a:noFill/>
        </p:spPr>
        <p:txBody>
          <a:bodyPr wrap="square" rtlCol="0">
            <a:spAutoFit/>
          </a:bodyPr>
          <a:lstStyle/>
          <a:p>
            <a:pPr algn="ctr"/>
            <a:r>
              <a:rPr lang="nl-NL" sz="2000" b="1" dirty="0"/>
              <a:t>Oefenen, oefenen…</a:t>
            </a:r>
          </a:p>
        </p:txBody>
      </p:sp>
    </p:spTree>
    <p:extLst>
      <p:ext uri="{BB962C8B-B14F-4D97-AF65-F5344CB8AC3E}">
        <p14:creationId xmlns:p14="http://schemas.microsoft.com/office/powerpoint/2010/main" val="2070887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F151EBF-D4B1-E624-682C-447EDEAFF0C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722316A-069B-75AF-6BD5-B533C84F6795}"/>
              </a:ext>
            </a:extLst>
          </p:cNvPr>
          <p:cNvSpPr txBox="1"/>
          <p:nvPr/>
        </p:nvSpPr>
        <p:spPr>
          <a:xfrm>
            <a:off x="873075" y="3301779"/>
            <a:ext cx="4823361" cy="1692771"/>
          </a:xfrm>
          <a:prstGeom prst="rect">
            <a:avLst/>
          </a:prstGeom>
          <a:noFill/>
        </p:spPr>
        <p:txBody>
          <a:bodyPr wrap="square" rtlCol="0">
            <a:spAutoFit/>
          </a:bodyPr>
          <a:lstStyle/>
          <a:p>
            <a:pPr algn="ctr"/>
            <a:r>
              <a:rPr lang="en-US" sz="2800" dirty="0">
                <a:solidFill>
                  <a:schemeClr val="bg1"/>
                </a:solidFill>
                <a:latin typeface="Museo Sans Rounded 500" panose="02000000000000000000" pitchFamily="50" charset="0"/>
              </a:rPr>
              <a:t>Zet je collega in zijn kracht!</a:t>
            </a:r>
          </a:p>
          <a:p>
            <a:pPr algn="ctr"/>
            <a:endParaRPr lang="en-NL" sz="2800" dirty="0">
              <a:solidFill>
                <a:srgbClr val="007586"/>
              </a:solidFill>
              <a:latin typeface="Museo Sans Rounded 500" panose="02000000000000000000" pitchFamily="50" charset="0"/>
            </a:endParaRPr>
          </a:p>
          <a:p>
            <a:pPr algn="ctr"/>
            <a:endParaRPr lang="en-US" sz="2800" dirty="0">
              <a:latin typeface="Museo Sans Rounded 500" panose="02000000000000000000" pitchFamily="50" charset="0"/>
            </a:endParaRPr>
          </a:p>
          <a:p>
            <a:pPr algn="ctr"/>
            <a:endParaRPr lang="en-US" sz="2000" dirty="0">
              <a:solidFill>
                <a:schemeClr val="bg1"/>
              </a:solidFill>
              <a:latin typeface="Museo Sans Rounded 500" panose="02000000000000000000" pitchFamily="50" charset="0"/>
            </a:endParaRPr>
          </a:p>
        </p:txBody>
      </p:sp>
      <p:sp>
        <p:nvSpPr>
          <p:cNvPr id="4" name="TextBox 3">
            <a:extLst>
              <a:ext uri="{FF2B5EF4-FFF2-40B4-BE49-F238E27FC236}">
                <a16:creationId xmlns:a16="http://schemas.microsoft.com/office/drawing/2014/main" id="{98A055F1-E78C-0AA6-5FC3-AF27ACC60D27}"/>
              </a:ext>
            </a:extLst>
          </p:cNvPr>
          <p:cNvSpPr txBox="1"/>
          <p:nvPr/>
        </p:nvSpPr>
        <p:spPr>
          <a:xfrm>
            <a:off x="986881" y="2721113"/>
            <a:ext cx="4595750" cy="707886"/>
          </a:xfrm>
          <a:prstGeom prst="rect">
            <a:avLst/>
          </a:prstGeom>
          <a:noFill/>
        </p:spPr>
        <p:txBody>
          <a:bodyPr wrap="square" rtlCol="0">
            <a:spAutoFit/>
          </a:bodyPr>
          <a:lstStyle/>
          <a:p>
            <a:pPr algn="ctr"/>
            <a:r>
              <a:rPr lang="en-US" sz="4000" b="1" dirty="0" err="1">
                <a:latin typeface="Museo Sans Rounded 700" panose="02000000000000000000" pitchFamily="50" charset="0"/>
              </a:rPr>
              <a:t>Oefening</a:t>
            </a:r>
            <a:r>
              <a:rPr lang="en-US" sz="4000" b="1" dirty="0">
                <a:latin typeface="Museo Sans Rounded 700" panose="02000000000000000000" pitchFamily="50" charset="0"/>
              </a:rPr>
              <a:t> </a:t>
            </a:r>
            <a:r>
              <a:rPr lang="en-US" sz="2400" dirty="0">
                <a:latin typeface="Museo Sans Rounded 700" panose="02000000000000000000" pitchFamily="50" charset="0"/>
              </a:rPr>
              <a:t> </a:t>
            </a:r>
            <a:endParaRPr lang="en-NL" sz="2400" dirty="0">
              <a:latin typeface="Museo Sans Rounded 700" panose="02000000000000000000" pitchFamily="50" charset="0"/>
            </a:endParaRPr>
          </a:p>
        </p:txBody>
      </p:sp>
      <p:pic>
        <p:nvPicPr>
          <p:cNvPr id="5" name="Afbeelding 4">
            <a:extLst>
              <a:ext uri="{FF2B5EF4-FFF2-40B4-BE49-F238E27FC236}">
                <a16:creationId xmlns:a16="http://schemas.microsoft.com/office/drawing/2014/main" id="{591C7A91-AB41-0FFE-61C5-FF1D773D2A0B}"/>
              </a:ext>
            </a:extLst>
          </p:cNvPr>
          <p:cNvPicPr>
            <a:picLocks noChangeAspect="1"/>
          </p:cNvPicPr>
          <p:nvPr/>
        </p:nvPicPr>
        <p:blipFill>
          <a:blip r:embed="rId3"/>
          <a:stretch>
            <a:fillRect/>
          </a:stretch>
        </p:blipFill>
        <p:spPr>
          <a:xfrm>
            <a:off x="6432605" y="1049573"/>
            <a:ext cx="5438043" cy="5486400"/>
          </a:xfrm>
          <a:prstGeom prst="rect">
            <a:avLst/>
          </a:prstGeom>
        </p:spPr>
      </p:pic>
      <p:sp>
        <p:nvSpPr>
          <p:cNvPr id="6" name="Tekstvak 5">
            <a:extLst>
              <a:ext uri="{FF2B5EF4-FFF2-40B4-BE49-F238E27FC236}">
                <a16:creationId xmlns:a16="http://schemas.microsoft.com/office/drawing/2014/main" id="{22CED0C6-5433-84D3-3C35-F881BEF582EC}"/>
              </a:ext>
            </a:extLst>
          </p:cNvPr>
          <p:cNvSpPr txBox="1"/>
          <p:nvPr/>
        </p:nvSpPr>
        <p:spPr>
          <a:xfrm>
            <a:off x="7016003" y="2013227"/>
            <a:ext cx="2262846" cy="707886"/>
          </a:xfrm>
          <a:prstGeom prst="rect">
            <a:avLst/>
          </a:prstGeom>
          <a:noFill/>
        </p:spPr>
        <p:txBody>
          <a:bodyPr wrap="square" rtlCol="0">
            <a:spAutoFit/>
          </a:bodyPr>
          <a:lstStyle/>
          <a:p>
            <a:pPr algn="ctr"/>
            <a:r>
              <a:rPr lang="nl-NL" sz="2000" b="1" dirty="0"/>
              <a:t>En nog meer oefenen…</a:t>
            </a:r>
          </a:p>
        </p:txBody>
      </p:sp>
    </p:spTree>
    <p:extLst>
      <p:ext uri="{BB962C8B-B14F-4D97-AF65-F5344CB8AC3E}">
        <p14:creationId xmlns:p14="http://schemas.microsoft.com/office/powerpoint/2010/main" val="4049666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52E986E-940C-A599-D1C6-50C17F22119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608B604-9C80-BC07-B0B2-96C8CC936D68}"/>
              </a:ext>
            </a:extLst>
          </p:cNvPr>
          <p:cNvSpPr txBox="1"/>
          <p:nvPr/>
        </p:nvSpPr>
        <p:spPr>
          <a:xfrm>
            <a:off x="721140" y="848114"/>
            <a:ext cx="4976597" cy="65556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rPr>
              <a:t>  </a:t>
            </a:r>
            <a:r>
              <a:rPr lang="en-US" sz="2000" dirty="0">
                <a:solidFill>
                  <a:prstClr val="white"/>
                </a:solidFill>
                <a:latin typeface="Museo Sans Rounded 500" panose="02000000000000000000" pitchFamily="50" charset="0"/>
              </a:rPr>
              <a:t>Kies vooraf een cliënt, een zorg- of </a:t>
            </a:r>
            <a:br>
              <a:rPr lang="en-US" sz="2000" dirty="0">
                <a:solidFill>
                  <a:prstClr val="white"/>
                </a:solidFill>
                <a:latin typeface="Museo Sans Rounded 500" panose="02000000000000000000" pitchFamily="50" charset="0"/>
              </a:rPr>
            </a:br>
            <a:r>
              <a:rPr lang="en-US" sz="2000" dirty="0">
                <a:solidFill>
                  <a:prstClr val="white"/>
                </a:solidFill>
                <a:latin typeface="Museo Sans Rounded 500" panose="02000000000000000000" pitchFamily="50" charset="0"/>
              </a:rPr>
              <a:t>   </a:t>
            </a:r>
            <a:r>
              <a:rPr lang="en-US" sz="2000" dirty="0" err="1">
                <a:solidFill>
                  <a:prstClr val="white"/>
                </a:solidFill>
                <a:latin typeface="Museo Sans Rounded 500" panose="02000000000000000000" pitchFamily="50" charset="0"/>
              </a:rPr>
              <a:t>overlegmoment</a:t>
            </a:r>
            <a:r>
              <a:rPr lang="en-US" sz="2000" dirty="0">
                <a:solidFill>
                  <a:prstClr val="white"/>
                </a:solidFill>
                <a:latin typeface="Museo Sans Rounded 500" panose="02000000000000000000" pitchFamily="50" charset="0"/>
              </a:rPr>
              <a:t> uit.</a:t>
            </a:r>
            <a:endPar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rPr>
              <a:t>   </a:t>
            </a:r>
            <a:r>
              <a:rPr lang="en-US" sz="2000" dirty="0">
                <a:solidFill>
                  <a:prstClr val="white"/>
                </a:solidFill>
                <a:latin typeface="Museo Sans Rounded 500" panose="02000000000000000000" pitchFamily="50" charset="0"/>
              </a:rPr>
              <a:t>Ga in het gesprek bewust letten op de </a:t>
            </a:r>
            <a:br>
              <a:rPr lang="en-US" sz="2000" dirty="0">
                <a:solidFill>
                  <a:prstClr val="white"/>
                </a:solidFill>
                <a:latin typeface="Museo Sans Rounded 500" panose="02000000000000000000" pitchFamily="50" charset="0"/>
              </a:rPr>
            </a:br>
            <a:r>
              <a:rPr lang="en-US" sz="2000" dirty="0">
                <a:solidFill>
                  <a:prstClr val="white"/>
                </a:solidFill>
                <a:latin typeface="Museo Sans Rounded 500" panose="02000000000000000000" pitchFamily="50" charset="0"/>
              </a:rPr>
              <a:t>   </a:t>
            </a:r>
            <a:r>
              <a:rPr lang="en-US" sz="2000" dirty="0" err="1">
                <a:solidFill>
                  <a:prstClr val="white"/>
                </a:solidFill>
                <a:latin typeface="Museo Sans Rounded 500" panose="02000000000000000000" pitchFamily="50" charset="0"/>
              </a:rPr>
              <a:t>positieve</a:t>
            </a:r>
            <a:r>
              <a:rPr lang="en-US" sz="2000" dirty="0">
                <a:solidFill>
                  <a:prstClr val="white"/>
                </a:solidFill>
                <a:latin typeface="Museo Sans Rounded 500" panose="02000000000000000000" pitchFamily="50" charset="0"/>
              </a:rPr>
              <a:t> zaken en de kracht van de </a:t>
            </a:r>
            <a:br>
              <a:rPr lang="en-US" sz="2000" dirty="0">
                <a:solidFill>
                  <a:prstClr val="white"/>
                </a:solidFill>
                <a:latin typeface="Museo Sans Rounded 500" panose="02000000000000000000" pitchFamily="50" charset="0"/>
              </a:rPr>
            </a:br>
            <a:r>
              <a:rPr lang="en-US" sz="2000" dirty="0">
                <a:solidFill>
                  <a:prstClr val="white"/>
                </a:solidFill>
                <a:latin typeface="Museo Sans Rounded 500" panose="02000000000000000000" pitchFamily="50" charset="0"/>
              </a:rPr>
              <a:t>   </a:t>
            </a:r>
            <a:r>
              <a:rPr lang="en-US" sz="2000" dirty="0" err="1">
                <a:solidFill>
                  <a:prstClr val="white"/>
                </a:solidFill>
                <a:latin typeface="Museo Sans Rounded 500" panose="02000000000000000000" pitchFamily="50" charset="0"/>
              </a:rPr>
              <a:t>ander</a:t>
            </a:r>
            <a:r>
              <a:rPr lang="en-US" sz="2000" dirty="0">
                <a:solidFill>
                  <a:prstClr val="white"/>
                </a:solidFill>
                <a:latin typeface="Museo Sans Rounded 500" panose="02000000000000000000" pitchFamily="50" charset="0"/>
              </a:rPr>
              <a:t>. Benoem dit naar de ander door </a:t>
            </a:r>
            <a:br>
              <a:rPr lang="en-US" sz="2000" dirty="0">
                <a:solidFill>
                  <a:prstClr val="white"/>
                </a:solidFill>
                <a:latin typeface="Museo Sans Rounded 500" panose="02000000000000000000" pitchFamily="50" charset="0"/>
              </a:rPr>
            </a:br>
            <a:r>
              <a:rPr lang="en-US" sz="2000" dirty="0">
                <a:solidFill>
                  <a:prstClr val="white"/>
                </a:solidFill>
                <a:latin typeface="Museo Sans Rounded 500" panose="02000000000000000000" pitchFamily="50" charset="0"/>
              </a:rPr>
              <a:t>   </a:t>
            </a:r>
            <a:r>
              <a:rPr lang="en-US" sz="2000" dirty="0" err="1">
                <a:solidFill>
                  <a:prstClr val="white"/>
                </a:solidFill>
                <a:latin typeface="Museo Sans Rounded 500" panose="02000000000000000000" pitchFamily="50" charset="0"/>
              </a:rPr>
              <a:t>dit</a:t>
            </a:r>
            <a:r>
              <a:rPr lang="en-US" sz="2000" dirty="0">
                <a:solidFill>
                  <a:prstClr val="white"/>
                </a:solidFill>
                <a:latin typeface="Museo Sans Rounded 500" panose="02000000000000000000" pitchFamily="50" charset="0"/>
              </a:rPr>
              <a:t> te bevestigen.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rPr>
              <a:t>   Observeer: wat hoor en wat zie ik?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rPr>
              <a:t>   </a:t>
            </a:r>
            <a:r>
              <a:rPr lang="en-US" sz="2000" dirty="0">
                <a:solidFill>
                  <a:prstClr val="white"/>
                </a:solidFill>
                <a:latin typeface="Museo Sans Rounded 500" panose="02000000000000000000" pitchFamily="50" charset="0"/>
              </a:rPr>
              <a:t>Reflecteer na afloop: wat ging goed? </a:t>
            </a:r>
            <a:br>
              <a:rPr lang="en-US" sz="2000" dirty="0">
                <a:solidFill>
                  <a:prstClr val="white"/>
                </a:solidFill>
                <a:latin typeface="Museo Sans Rounded 500" panose="02000000000000000000" pitchFamily="50" charset="0"/>
              </a:rPr>
            </a:br>
            <a:r>
              <a:rPr lang="en-US" sz="2000" dirty="0">
                <a:solidFill>
                  <a:prstClr val="white"/>
                </a:solidFill>
                <a:latin typeface="Museo Sans Rounded 500" panose="02000000000000000000" pitchFamily="50" charset="0"/>
              </a:rPr>
              <a:t>   Wat minder? Hoe reageerde de </a:t>
            </a:r>
            <a:r>
              <a:rPr lang="en-US" sz="2000" dirty="0" err="1">
                <a:solidFill>
                  <a:prstClr val="white"/>
                </a:solidFill>
                <a:latin typeface="Museo Sans Rounded 500" panose="02000000000000000000" pitchFamily="50" charset="0"/>
              </a:rPr>
              <a:t>ander</a:t>
            </a:r>
            <a:r>
              <a:rPr lang="en-US" sz="2000" dirty="0">
                <a:solidFill>
                  <a:prstClr val="white"/>
                </a:solidFill>
                <a:latin typeface="Museo Sans Rounded 500" panose="02000000000000000000" pitchFamily="50" charset="0"/>
              </a:rPr>
              <a:t> </a:t>
            </a:r>
            <a:br>
              <a:rPr lang="en-US" sz="2000" dirty="0">
                <a:solidFill>
                  <a:prstClr val="white"/>
                </a:solidFill>
                <a:latin typeface="Museo Sans Rounded 500" panose="02000000000000000000" pitchFamily="50" charset="0"/>
              </a:rPr>
            </a:br>
            <a:r>
              <a:rPr lang="en-US" sz="2000" dirty="0">
                <a:solidFill>
                  <a:prstClr val="white"/>
                </a:solidFill>
                <a:latin typeface="Museo Sans Rounded 500" panose="02000000000000000000" pitchFamily="50" charset="0"/>
              </a:rPr>
              <a:t>   </a:t>
            </a:r>
            <a:r>
              <a:rPr lang="en-US" sz="2000" dirty="0" err="1">
                <a:solidFill>
                  <a:prstClr val="white"/>
                </a:solidFill>
                <a:latin typeface="Museo Sans Rounded 500" panose="02000000000000000000" pitchFamily="50" charset="0"/>
              </a:rPr>
              <a:t>hierop</a:t>
            </a:r>
            <a:r>
              <a:rPr lang="en-US" sz="2000" dirty="0">
                <a:solidFill>
                  <a:prstClr val="white"/>
                </a:solidFill>
                <a:latin typeface="Museo Sans Rounded 500" panose="02000000000000000000" pitchFamily="50" charset="0"/>
              </a:rPr>
              <a:t>? Wat heeft het mij en de </a:t>
            </a:r>
            <a:r>
              <a:rPr lang="en-US" sz="2000" dirty="0" err="1">
                <a:solidFill>
                  <a:prstClr val="white"/>
                </a:solidFill>
                <a:latin typeface="Museo Sans Rounded 500" panose="02000000000000000000" pitchFamily="50" charset="0"/>
              </a:rPr>
              <a:t>ander</a:t>
            </a:r>
            <a:r>
              <a:rPr lang="en-US" sz="2000" dirty="0">
                <a:solidFill>
                  <a:prstClr val="white"/>
                </a:solidFill>
                <a:latin typeface="Museo Sans Rounded 500" panose="02000000000000000000" pitchFamily="50" charset="0"/>
              </a:rPr>
              <a:t> </a:t>
            </a:r>
            <a:br>
              <a:rPr lang="en-US" sz="2000" dirty="0">
                <a:solidFill>
                  <a:prstClr val="white"/>
                </a:solidFill>
                <a:latin typeface="Museo Sans Rounded 500" panose="02000000000000000000" pitchFamily="50" charset="0"/>
              </a:rPr>
            </a:br>
            <a:r>
              <a:rPr lang="en-US" sz="2000" dirty="0">
                <a:solidFill>
                  <a:prstClr val="white"/>
                </a:solidFill>
                <a:latin typeface="Museo Sans Rounded 500" panose="02000000000000000000" pitchFamily="50" charset="0"/>
              </a:rPr>
              <a:t>   </a:t>
            </a:r>
            <a:r>
              <a:rPr lang="en-US" sz="2000" dirty="0" err="1">
                <a:solidFill>
                  <a:prstClr val="white"/>
                </a:solidFill>
                <a:latin typeface="Museo Sans Rounded 500" panose="02000000000000000000" pitchFamily="50" charset="0"/>
              </a:rPr>
              <a:t>opgeleverd</a:t>
            </a:r>
            <a:r>
              <a:rPr lang="en-US" sz="2000" dirty="0">
                <a:solidFill>
                  <a:prstClr val="white"/>
                </a:solidFill>
                <a:latin typeface="Museo Sans Rounded 500" panose="02000000000000000000" pitchFamily="50" charset="0"/>
              </a:rPr>
              <a:t>? Wat ga ik de volgende </a:t>
            </a:r>
            <a:r>
              <a:rPr lang="en-US" sz="2000" dirty="0" err="1">
                <a:solidFill>
                  <a:prstClr val="white"/>
                </a:solidFill>
                <a:latin typeface="Museo Sans Rounded 500" panose="02000000000000000000" pitchFamily="50" charset="0"/>
              </a:rPr>
              <a:t>keer</a:t>
            </a:r>
            <a:r>
              <a:rPr lang="en-US" sz="2000" dirty="0">
                <a:solidFill>
                  <a:prstClr val="white"/>
                </a:solidFill>
                <a:latin typeface="Museo Sans Rounded 500" panose="02000000000000000000" pitchFamily="50" charset="0"/>
              </a:rPr>
              <a:t> </a:t>
            </a:r>
            <a:br>
              <a:rPr lang="en-US" sz="2000" dirty="0">
                <a:solidFill>
                  <a:prstClr val="white"/>
                </a:solidFill>
                <a:latin typeface="Museo Sans Rounded 500" panose="02000000000000000000" pitchFamily="50" charset="0"/>
              </a:rPr>
            </a:br>
            <a:r>
              <a:rPr lang="en-US" sz="2000" dirty="0">
                <a:solidFill>
                  <a:prstClr val="white"/>
                </a:solidFill>
                <a:latin typeface="Museo Sans Rounded 500" panose="02000000000000000000" pitchFamily="50" charset="0"/>
              </a:rPr>
              <a:t>   </a:t>
            </a:r>
            <a:r>
              <a:rPr lang="en-US" sz="2000" dirty="0" err="1">
                <a:solidFill>
                  <a:prstClr val="white"/>
                </a:solidFill>
                <a:latin typeface="Museo Sans Rounded 500" panose="02000000000000000000" pitchFamily="50" charset="0"/>
              </a:rPr>
              <a:t>anders</a:t>
            </a:r>
            <a:r>
              <a:rPr lang="en-US" sz="2000" dirty="0">
                <a:solidFill>
                  <a:prstClr val="white"/>
                </a:solidFill>
                <a:latin typeface="Museo Sans Rounded 500" panose="02000000000000000000" pitchFamily="50" charset="0"/>
              </a:rPr>
              <a:t> doen?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prstClr val="white"/>
                </a:solidFill>
                <a:latin typeface="Museo Sans Rounded 500" panose="02000000000000000000" pitchFamily="50" charset="0"/>
              </a:rPr>
              <a:t>   Herhaal zo vaak als je wilt!</a:t>
            </a:r>
            <a:endPar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2800" b="0" i="0" u="none" strike="noStrike" kern="1200" cap="none" spc="0" normalizeH="0" baseline="0" noProof="0" dirty="0">
              <a:ln>
                <a:noFill/>
              </a:ln>
              <a:solidFill>
                <a:srgbClr val="007586"/>
              </a:solidFill>
              <a:effectLst/>
              <a:uLnTx/>
              <a:uFillTx/>
              <a:latin typeface="Museo Sans Rounded 5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Museo Sans Rounded 5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p:txBody>
      </p:sp>
      <p:sp>
        <p:nvSpPr>
          <p:cNvPr id="4" name="TextBox 3">
            <a:extLst>
              <a:ext uri="{FF2B5EF4-FFF2-40B4-BE49-F238E27FC236}">
                <a16:creationId xmlns:a16="http://schemas.microsoft.com/office/drawing/2014/main" id="{B0DA7F05-4DB3-60D6-3B51-5B96BF62B642}"/>
              </a:ext>
            </a:extLst>
          </p:cNvPr>
          <p:cNvSpPr txBox="1"/>
          <p:nvPr/>
        </p:nvSpPr>
        <p:spPr>
          <a:xfrm>
            <a:off x="700634" y="470893"/>
            <a:ext cx="45957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useo Sans Rounded 700" panose="02000000000000000000" pitchFamily="50" charset="0"/>
                <a:ea typeface="+mn-ea"/>
                <a:cs typeface="+mn-cs"/>
              </a:rPr>
              <a:t> </a:t>
            </a:r>
            <a:endParaRPr kumimoji="0" lang="en-NL" sz="2400" b="0" i="0" u="none" strike="noStrike" kern="1200" cap="none" spc="0" normalizeH="0" baseline="0" noProof="0" dirty="0">
              <a:ln>
                <a:noFill/>
              </a:ln>
              <a:solidFill>
                <a:prstClr val="black"/>
              </a:solidFill>
              <a:effectLst/>
              <a:uLnTx/>
              <a:uFillTx/>
              <a:latin typeface="Museo Sans Rounded 700" panose="02000000000000000000" pitchFamily="50" charset="0"/>
              <a:ea typeface="+mn-ea"/>
              <a:cs typeface="+mn-cs"/>
            </a:endParaRPr>
          </a:p>
        </p:txBody>
      </p:sp>
      <p:pic>
        <p:nvPicPr>
          <p:cNvPr id="2" name="Afbeelding 1" descr="Afbeelding met speelgoed, vectorafbeeldingen&#10;&#10;Automatisch gegenereerde beschrijving">
            <a:extLst>
              <a:ext uri="{FF2B5EF4-FFF2-40B4-BE49-F238E27FC236}">
                <a16:creationId xmlns:a16="http://schemas.microsoft.com/office/drawing/2014/main" id="{39AC3AED-1FAF-0677-D8B1-BCBF3E8702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3177" y="1498862"/>
            <a:ext cx="5137608" cy="5137608"/>
          </a:xfrm>
          <a:prstGeom prst="rect">
            <a:avLst/>
          </a:prstGeom>
        </p:spPr>
      </p:pic>
      <p:sp>
        <p:nvSpPr>
          <p:cNvPr id="6" name="Tekstvak 5">
            <a:extLst>
              <a:ext uri="{FF2B5EF4-FFF2-40B4-BE49-F238E27FC236}">
                <a16:creationId xmlns:a16="http://schemas.microsoft.com/office/drawing/2014/main" id="{DDA5B269-68C1-FC57-5569-356D304EF182}"/>
              </a:ext>
            </a:extLst>
          </p:cNvPr>
          <p:cNvSpPr txBox="1"/>
          <p:nvPr/>
        </p:nvSpPr>
        <p:spPr>
          <a:xfrm>
            <a:off x="6718440" y="1436132"/>
            <a:ext cx="4971233" cy="107721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prstClr val="black"/>
                </a:solidFill>
                <a:effectLst/>
                <a:uLnTx/>
                <a:uFillTx/>
                <a:latin typeface="Museo Sans Rounded 500" panose="02000000000000000000"/>
                <a:ea typeface="+mn-ea"/>
                <a:cs typeface="+mn-cs"/>
              </a:rPr>
              <a:t>Oefening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prstClr val="black"/>
                </a:solidFill>
                <a:effectLst/>
                <a:uLnTx/>
                <a:uFillTx/>
                <a:latin typeface="Museo Sans Rounded 500" panose="02000000000000000000"/>
                <a:ea typeface="+mn-ea"/>
                <a:cs typeface="+mn-cs"/>
              </a:rPr>
              <a:t>Experiment in de praktijk</a:t>
            </a:r>
          </a:p>
        </p:txBody>
      </p:sp>
      <p:pic>
        <p:nvPicPr>
          <p:cNvPr id="5" name="Picture 38" descr="Icon&#10;&#10;Description automatically generated">
            <a:extLst>
              <a:ext uri="{FF2B5EF4-FFF2-40B4-BE49-F238E27FC236}">
                <a16:creationId xmlns:a16="http://schemas.microsoft.com/office/drawing/2014/main" id="{136D14B7-06CB-137D-2F9A-E4ED96CEE3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161" y="5873055"/>
            <a:ext cx="287064" cy="273662"/>
          </a:xfrm>
          <a:prstGeom prst="rect">
            <a:avLst/>
          </a:prstGeom>
        </p:spPr>
      </p:pic>
      <p:pic>
        <p:nvPicPr>
          <p:cNvPr id="11" name="Picture 38" descr="Icon&#10;&#10;Description automatically generated">
            <a:extLst>
              <a:ext uri="{FF2B5EF4-FFF2-40B4-BE49-F238E27FC236}">
                <a16:creationId xmlns:a16="http://schemas.microsoft.com/office/drawing/2014/main" id="{CB5D61A6-8A66-A42B-75B9-EFB3D9853B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261" y="4054308"/>
            <a:ext cx="287064" cy="273662"/>
          </a:xfrm>
          <a:prstGeom prst="rect">
            <a:avLst/>
          </a:prstGeom>
        </p:spPr>
      </p:pic>
      <p:pic>
        <p:nvPicPr>
          <p:cNvPr id="12" name="Picture 38" descr="Icon&#10;&#10;Description automatically generated">
            <a:extLst>
              <a:ext uri="{FF2B5EF4-FFF2-40B4-BE49-F238E27FC236}">
                <a16:creationId xmlns:a16="http://schemas.microsoft.com/office/drawing/2014/main" id="{0595A940-7ADB-9F1C-E4E7-259CE77D58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756" y="3429000"/>
            <a:ext cx="287064" cy="273662"/>
          </a:xfrm>
          <a:prstGeom prst="rect">
            <a:avLst/>
          </a:prstGeom>
        </p:spPr>
      </p:pic>
      <p:pic>
        <p:nvPicPr>
          <p:cNvPr id="13" name="Picture 38" descr="Icon&#10;&#10;Description automatically generated">
            <a:extLst>
              <a:ext uri="{FF2B5EF4-FFF2-40B4-BE49-F238E27FC236}">
                <a16:creationId xmlns:a16="http://schemas.microsoft.com/office/drawing/2014/main" id="{66270D1B-41D9-D53E-5E43-3F07DD8916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608" y="1943242"/>
            <a:ext cx="287064" cy="273662"/>
          </a:xfrm>
          <a:prstGeom prst="rect">
            <a:avLst/>
          </a:prstGeom>
        </p:spPr>
      </p:pic>
      <p:pic>
        <p:nvPicPr>
          <p:cNvPr id="14" name="Picture 38" descr="Icon&#10;&#10;Description automatically generated">
            <a:extLst>
              <a:ext uri="{FF2B5EF4-FFF2-40B4-BE49-F238E27FC236}">
                <a16:creationId xmlns:a16="http://schemas.microsoft.com/office/drawing/2014/main" id="{A2E4293B-1352-E6F2-D99A-9C85AF37DC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608" y="960575"/>
            <a:ext cx="287064" cy="273662"/>
          </a:xfrm>
          <a:prstGeom prst="rect">
            <a:avLst/>
          </a:prstGeom>
        </p:spPr>
      </p:pic>
    </p:spTree>
    <p:extLst>
      <p:ext uri="{BB962C8B-B14F-4D97-AF65-F5344CB8AC3E}">
        <p14:creationId xmlns:p14="http://schemas.microsoft.com/office/powerpoint/2010/main" val="3760729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64E4D1-4166-4756-AD0D-970F40862E6F}"/>
              </a:ext>
            </a:extLst>
          </p:cNvPr>
          <p:cNvSpPr txBox="1"/>
          <p:nvPr/>
        </p:nvSpPr>
        <p:spPr>
          <a:xfrm>
            <a:off x="6291278" y="593063"/>
            <a:ext cx="5676022" cy="5614357"/>
          </a:xfrm>
          <a:prstGeom prst="rect">
            <a:avLst/>
          </a:prstGeom>
          <a:noFill/>
        </p:spPr>
        <p:txBody>
          <a:bodyPr wrap="square" rtlCol="0">
            <a:spAutoFit/>
          </a:bodyPr>
          <a:lstStyle/>
          <a:p>
            <a:pPr algn="ctr"/>
            <a:r>
              <a:rPr lang="en-US" sz="2400" i="1" dirty="0">
                <a:solidFill>
                  <a:schemeClr val="bg1"/>
                </a:solidFill>
                <a:latin typeface="Museo Sans Rounded 500" panose="02000000000000000000" pitchFamily="50" charset="0"/>
              </a:rPr>
              <a:t> </a:t>
            </a:r>
          </a:p>
          <a:p>
            <a:pPr algn="ctr"/>
            <a:endParaRPr lang="en-US" b="1" i="1" dirty="0">
              <a:solidFill>
                <a:schemeClr val="bg1"/>
              </a:solidFill>
              <a:latin typeface="Museo Sans Rounded 500" panose="02000000000000000000" pitchFamily="50" charset="0"/>
            </a:endParaRPr>
          </a:p>
          <a:p>
            <a:r>
              <a:rPr lang="en-US" sz="2000" dirty="0">
                <a:solidFill>
                  <a:schemeClr val="bg1"/>
                </a:solidFill>
                <a:latin typeface="Museo Sans Rounded 500" panose="02000000000000000000" pitchFamily="50" charset="0"/>
              </a:rPr>
              <a:t>Of je nu een gesprek voert met de cliënt over </a:t>
            </a:r>
            <a:r>
              <a:rPr lang="en-US" sz="2000" dirty="0" err="1">
                <a:solidFill>
                  <a:schemeClr val="bg1"/>
                </a:solidFill>
                <a:latin typeface="Museo Sans Rounded 500" panose="02000000000000000000" pitchFamily="50" charset="0"/>
              </a:rPr>
              <a:t>zelfredzaamheid</a:t>
            </a:r>
            <a:r>
              <a:rPr lang="en-US" sz="2000" dirty="0">
                <a:solidFill>
                  <a:schemeClr val="bg1"/>
                </a:solidFill>
                <a:latin typeface="Museo Sans Rounded 500" panose="02000000000000000000" pitchFamily="50" charset="0"/>
              </a:rPr>
              <a:t>,</a:t>
            </a:r>
          </a:p>
          <a:p>
            <a:r>
              <a:rPr lang="en-US" sz="2000" dirty="0">
                <a:solidFill>
                  <a:schemeClr val="bg1"/>
                </a:solidFill>
                <a:latin typeface="Museo Sans Rounded 500" panose="02000000000000000000" pitchFamily="50" charset="0"/>
              </a:rPr>
              <a:t>Of met naasten over het maken van afspraken of het verdelen van (zorg)taken,</a:t>
            </a:r>
          </a:p>
          <a:p>
            <a:r>
              <a:rPr lang="en-US" sz="2000" i="1" dirty="0">
                <a:solidFill>
                  <a:schemeClr val="bg1"/>
                </a:solidFill>
                <a:latin typeface="Museo Sans Rounded 500" panose="02000000000000000000" pitchFamily="50" charset="0"/>
              </a:rPr>
              <a:t>        </a:t>
            </a:r>
            <a:endParaRPr lang="en-US" sz="2000" i="1" dirty="0">
              <a:solidFill>
                <a:srgbClr val="A6CE39"/>
              </a:solidFill>
              <a:latin typeface="Museo Sans Rounded 500" panose="02000000000000000000" pitchFamily="50" charset="0"/>
            </a:endParaRPr>
          </a:p>
          <a:p>
            <a:r>
              <a:rPr lang="en-US" sz="2000" b="1" dirty="0">
                <a:solidFill>
                  <a:srgbClr val="A6CE39"/>
                </a:solidFill>
                <a:latin typeface="Museo Sans Rounded 500" panose="02000000000000000000" pitchFamily="50" charset="0"/>
              </a:rPr>
              <a:t>Je wilt natuurlijk dat het een goed gesprek is!</a:t>
            </a:r>
          </a:p>
          <a:p>
            <a:r>
              <a:rPr lang="en-US" sz="2000" b="1" i="1" dirty="0">
                <a:solidFill>
                  <a:srgbClr val="A6CE39"/>
                </a:solidFill>
                <a:latin typeface="Museo Sans Rounded 500" panose="02000000000000000000" pitchFamily="50" charset="0"/>
              </a:rPr>
              <a:t>Er </a:t>
            </a:r>
            <a:r>
              <a:rPr lang="en-US" sz="2000" b="1" i="1" dirty="0" err="1">
                <a:solidFill>
                  <a:srgbClr val="A6CE39"/>
                </a:solidFill>
                <a:latin typeface="Museo Sans Rounded 500" panose="02000000000000000000" pitchFamily="50" charset="0"/>
              </a:rPr>
              <a:t>zijn</a:t>
            </a:r>
            <a:r>
              <a:rPr lang="en-US" sz="2000" b="1" i="1" dirty="0">
                <a:solidFill>
                  <a:srgbClr val="A6CE39"/>
                </a:solidFill>
                <a:latin typeface="Museo Sans Rounded 500" panose="02000000000000000000" pitchFamily="50" charset="0"/>
              </a:rPr>
              <a:t> </a:t>
            </a:r>
            <a:r>
              <a:rPr lang="en-US" sz="2000" b="1" i="1" dirty="0" err="1">
                <a:solidFill>
                  <a:srgbClr val="A6CE39"/>
                </a:solidFill>
                <a:latin typeface="Museo Sans Rounded 500" panose="02000000000000000000" pitchFamily="50" charset="0"/>
              </a:rPr>
              <a:t>zes</a:t>
            </a:r>
            <a:r>
              <a:rPr lang="en-US" sz="2000" b="1" i="1" dirty="0">
                <a:solidFill>
                  <a:srgbClr val="A6CE39"/>
                </a:solidFill>
                <a:latin typeface="Museo Sans Rounded 500" panose="02000000000000000000" pitchFamily="50" charset="0"/>
              </a:rPr>
              <a:t> basisvaardigheden:</a:t>
            </a:r>
          </a:p>
          <a:p>
            <a:pPr>
              <a:lnSpc>
                <a:spcPct val="150000"/>
              </a:lnSpc>
            </a:pPr>
            <a:r>
              <a:rPr lang="en-US" sz="2000" b="1" i="1" dirty="0">
                <a:solidFill>
                  <a:schemeClr val="bg1"/>
                </a:solidFill>
                <a:latin typeface="Museo Sans Rounded 500" panose="02000000000000000000" pitchFamily="50" charset="0"/>
              </a:rPr>
              <a:t>Open vragen stellen</a:t>
            </a:r>
          </a:p>
          <a:p>
            <a:pPr>
              <a:lnSpc>
                <a:spcPct val="150000"/>
              </a:lnSpc>
            </a:pPr>
            <a:r>
              <a:rPr lang="en-US" sz="2000" i="1" dirty="0">
                <a:solidFill>
                  <a:schemeClr val="bg1"/>
                </a:solidFill>
                <a:latin typeface="Museo Sans Rounded 500" panose="02000000000000000000" pitchFamily="50" charset="0"/>
              </a:rPr>
              <a:t>Bevestigen</a:t>
            </a:r>
          </a:p>
          <a:p>
            <a:pPr>
              <a:lnSpc>
                <a:spcPct val="150000"/>
              </a:lnSpc>
            </a:pPr>
            <a:r>
              <a:rPr lang="en-US" sz="2000" i="1" dirty="0">
                <a:solidFill>
                  <a:schemeClr val="bg1"/>
                </a:solidFill>
                <a:latin typeface="Museo Sans Rounded 500" panose="02000000000000000000" pitchFamily="50" charset="0"/>
              </a:rPr>
              <a:t>Reflectief luisteren</a:t>
            </a:r>
          </a:p>
          <a:p>
            <a:pPr>
              <a:lnSpc>
                <a:spcPct val="150000"/>
              </a:lnSpc>
            </a:pPr>
            <a:r>
              <a:rPr lang="en-US" sz="2000" i="1" dirty="0">
                <a:solidFill>
                  <a:schemeClr val="bg1"/>
                </a:solidFill>
                <a:latin typeface="Museo Sans Rounded 500" panose="02000000000000000000" pitchFamily="50" charset="0"/>
              </a:rPr>
              <a:t>Samenvatten</a:t>
            </a:r>
          </a:p>
          <a:p>
            <a:pPr>
              <a:lnSpc>
                <a:spcPct val="150000"/>
              </a:lnSpc>
            </a:pPr>
            <a:r>
              <a:rPr lang="en-US" sz="2000" i="1" dirty="0">
                <a:solidFill>
                  <a:schemeClr val="bg1"/>
                </a:solidFill>
                <a:latin typeface="Museo Sans Rounded 500" panose="02000000000000000000" pitchFamily="50" charset="0"/>
              </a:rPr>
              <a:t>Informatie delen</a:t>
            </a:r>
          </a:p>
          <a:p>
            <a:pPr>
              <a:lnSpc>
                <a:spcPct val="150000"/>
              </a:lnSpc>
            </a:pPr>
            <a:r>
              <a:rPr lang="en-US" sz="2000" i="1" dirty="0">
                <a:solidFill>
                  <a:schemeClr val="bg1"/>
                </a:solidFill>
                <a:latin typeface="Museo Sans Rounded 500" panose="02000000000000000000" pitchFamily="50" charset="0"/>
              </a:rPr>
              <a:t>Positief taalgebruik toepassen</a:t>
            </a:r>
          </a:p>
        </p:txBody>
      </p:sp>
      <p:sp>
        <p:nvSpPr>
          <p:cNvPr id="2" name="Tekstvak 1">
            <a:extLst>
              <a:ext uri="{FF2B5EF4-FFF2-40B4-BE49-F238E27FC236}">
                <a16:creationId xmlns:a16="http://schemas.microsoft.com/office/drawing/2014/main" id="{D609997D-35A8-6563-1E33-9545A809F029}"/>
              </a:ext>
            </a:extLst>
          </p:cNvPr>
          <p:cNvSpPr txBox="1"/>
          <p:nvPr/>
        </p:nvSpPr>
        <p:spPr>
          <a:xfrm>
            <a:off x="319261" y="593063"/>
            <a:ext cx="5676022" cy="5386090"/>
          </a:xfrm>
          <a:prstGeom prst="rect">
            <a:avLst/>
          </a:prstGeom>
          <a:noFill/>
        </p:spPr>
        <p:txBody>
          <a:bodyPr wrap="square" rtlCol="0">
            <a:spAutoFit/>
          </a:bodyPr>
          <a:lstStyle/>
          <a:p>
            <a:pPr algn="ctr"/>
            <a:r>
              <a:rPr lang="nl-NL" sz="2400" dirty="0">
                <a:solidFill>
                  <a:srgbClr val="A6CE39"/>
                </a:solidFill>
                <a:latin typeface="Museo Sans Rounded 500" panose="02000000000000000000"/>
              </a:rPr>
              <a:t>Kernvaardigheid</a:t>
            </a:r>
          </a:p>
          <a:p>
            <a:pPr algn="ctr"/>
            <a:r>
              <a:rPr lang="nl-NL" sz="4000" b="1" dirty="0">
                <a:solidFill>
                  <a:srgbClr val="A6CE39"/>
                </a:solidFill>
                <a:latin typeface="Museo Sans Rounded 500" panose="02000000000000000000"/>
              </a:rPr>
              <a:t>Open vragen</a:t>
            </a:r>
          </a:p>
          <a:p>
            <a:pPr algn="ctr"/>
            <a:endParaRPr lang="nl-NL" sz="4000" b="1" dirty="0">
              <a:solidFill>
                <a:srgbClr val="A6CE39"/>
              </a:solidFill>
              <a:latin typeface="Museo Sans Rounded 500" panose="02000000000000000000"/>
            </a:endParaRPr>
          </a:p>
          <a:p>
            <a:pPr algn="ctr"/>
            <a:endParaRPr lang="nl-NL" sz="4000" b="1" dirty="0">
              <a:solidFill>
                <a:srgbClr val="A6CE39"/>
              </a:solidFill>
              <a:latin typeface="Museo Sans Rounded 500" panose="02000000000000000000"/>
            </a:endParaRPr>
          </a:p>
          <a:p>
            <a:pPr algn="ctr"/>
            <a:endParaRPr lang="nl-NL" sz="4000" b="1" dirty="0">
              <a:solidFill>
                <a:srgbClr val="A6CE39"/>
              </a:solidFill>
              <a:latin typeface="Museo Sans Rounded 500" panose="02000000000000000000"/>
            </a:endParaRPr>
          </a:p>
          <a:p>
            <a:pPr algn="ctr"/>
            <a:endParaRPr lang="nl-NL" sz="4000" b="1" dirty="0">
              <a:solidFill>
                <a:srgbClr val="A6CE39"/>
              </a:solidFill>
              <a:latin typeface="Museo Sans Rounded 500" panose="02000000000000000000"/>
            </a:endParaRPr>
          </a:p>
          <a:p>
            <a:pPr algn="ctr"/>
            <a:endParaRPr lang="nl-NL" sz="4000" b="1" dirty="0">
              <a:solidFill>
                <a:srgbClr val="A6CE39"/>
              </a:solidFill>
              <a:latin typeface="Museo Sans Rounded 500" panose="02000000000000000000"/>
            </a:endParaRPr>
          </a:p>
          <a:p>
            <a:pPr algn="ctr"/>
            <a:endParaRPr lang="nl-NL" sz="4000" b="1" dirty="0">
              <a:solidFill>
                <a:srgbClr val="A6CE39"/>
              </a:solidFill>
              <a:latin typeface="Museo Sans Rounded 500" panose="02000000000000000000"/>
            </a:endParaRPr>
          </a:p>
          <a:p>
            <a:pPr algn="ctr"/>
            <a:endParaRPr lang="nl-NL" sz="4000" b="1" dirty="0">
              <a:solidFill>
                <a:srgbClr val="A6CE39"/>
              </a:solidFill>
              <a:latin typeface="Museo Sans Rounded 500" panose="02000000000000000000"/>
            </a:endParaRPr>
          </a:p>
        </p:txBody>
      </p:sp>
      <p:pic>
        <p:nvPicPr>
          <p:cNvPr id="4" name="Afbeelding 3" descr="Afbeelding met tekst, clipart, tekenfilm, illustratie&#10;&#10;Automatisch gegenereerde beschrijving">
            <a:extLst>
              <a:ext uri="{FF2B5EF4-FFF2-40B4-BE49-F238E27FC236}">
                <a16:creationId xmlns:a16="http://schemas.microsoft.com/office/drawing/2014/main" id="{3285E8D7-BE56-068A-D22F-0E01BC8574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190" y="3075656"/>
            <a:ext cx="4739808" cy="3359454"/>
          </a:xfrm>
          <a:prstGeom prst="rect">
            <a:avLst/>
          </a:prstGeom>
        </p:spPr>
      </p:pic>
    </p:spTree>
    <p:extLst>
      <p:ext uri="{BB962C8B-B14F-4D97-AF65-F5344CB8AC3E}">
        <p14:creationId xmlns:p14="http://schemas.microsoft.com/office/powerpoint/2010/main" val="924330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9387213-AC16-5AA3-E517-63CD48AD14C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DE3DE09-C6D1-BBA5-50C0-FEFF442305E5}"/>
              </a:ext>
            </a:extLst>
          </p:cNvPr>
          <p:cNvSpPr txBox="1"/>
          <p:nvPr/>
        </p:nvSpPr>
        <p:spPr>
          <a:xfrm>
            <a:off x="6520656" y="593063"/>
            <a:ext cx="5446644" cy="6001643"/>
          </a:xfrm>
          <a:prstGeom prst="rect">
            <a:avLst/>
          </a:prstGeom>
          <a:noFill/>
        </p:spPr>
        <p:txBody>
          <a:bodyPr wrap="square" rtlCol="0">
            <a:spAutoFit/>
          </a:bodyPr>
          <a:lstStyle/>
          <a:p>
            <a:pPr algn="ctr"/>
            <a:r>
              <a:rPr lang="en-US" sz="2400" i="1" dirty="0">
                <a:solidFill>
                  <a:schemeClr val="bg1"/>
                </a:solidFill>
                <a:latin typeface="Museo Sans Rounded 500" panose="02000000000000000000" pitchFamily="50" charset="0"/>
              </a:rPr>
              <a:t> </a:t>
            </a:r>
          </a:p>
          <a:p>
            <a:pPr algn="ctr"/>
            <a:endParaRPr lang="en-US" sz="2000" b="1" i="1" dirty="0">
              <a:solidFill>
                <a:schemeClr val="bg1"/>
              </a:solidFill>
              <a:latin typeface="Museo Sans Rounded 500" panose="02000000000000000000" pitchFamily="50" charset="0"/>
            </a:endParaRPr>
          </a:p>
          <a:p>
            <a:r>
              <a:rPr lang="en-US" sz="2000" dirty="0">
                <a:solidFill>
                  <a:schemeClr val="bg1"/>
                </a:solidFill>
                <a:latin typeface="Museo Sans Rounded 500" panose="02000000000000000000" pitchFamily="50" charset="0"/>
              </a:rPr>
              <a:t>Of je nu </a:t>
            </a:r>
            <a:r>
              <a:rPr lang="en-US" sz="2000" dirty="0" err="1">
                <a:solidFill>
                  <a:schemeClr val="bg1"/>
                </a:solidFill>
                <a:latin typeface="Museo Sans Rounded 500" panose="02000000000000000000" pitchFamily="50" charset="0"/>
              </a:rPr>
              <a:t>een</a:t>
            </a:r>
            <a:r>
              <a:rPr lang="en-US" sz="2000" dirty="0">
                <a:solidFill>
                  <a:schemeClr val="bg1"/>
                </a:solidFill>
                <a:latin typeface="Museo Sans Rounded 500" panose="02000000000000000000" pitchFamily="50" charset="0"/>
              </a:rPr>
              <a:t> </a:t>
            </a:r>
            <a:r>
              <a:rPr lang="en-US" sz="2000" dirty="0" err="1">
                <a:solidFill>
                  <a:schemeClr val="bg1"/>
                </a:solidFill>
                <a:latin typeface="Museo Sans Rounded 500" panose="02000000000000000000" pitchFamily="50" charset="0"/>
              </a:rPr>
              <a:t>gesprek</a:t>
            </a:r>
            <a:r>
              <a:rPr lang="en-US" sz="2000" dirty="0">
                <a:solidFill>
                  <a:schemeClr val="bg1"/>
                </a:solidFill>
                <a:latin typeface="Museo Sans Rounded 500" panose="02000000000000000000" pitchFamily="50" charset="0"/>
              </a:rPr>
              <a:t> </a:t>
            </a:r>
            <a:r>
              <a:rPr lang="en-US" sz="2000" dirty="0" err="1">
                <a:solidFill>
                  <a:schemeClr val="bg1"/>
                </a:solidFill>
                <a:latin typeface="Museo Sans Rounded 500" panose="02000000000000000000" pitchFamily="50" charset="0"/>
              </a:rPr>
              <a:t>voert</a:t>
            </a:r>
            <a:r>
              <a:rPr lang="en-US" sz="2000" dirty="0">
                <a:solidFill>
                  <a:schemeClr val="bg1"/>
                </a:solidFill>
                <a:latin typeface="Museo Sans Rounded 500" panose="02000000000000000000" pitchFamily="50" charset="0"/>
              </a:rPr>
              <a:t> met de </a:t>
            </a:r>
            <a:r>
              <a:rPr lang="en-US" sz="2000" dirty="0" err="1">
                <a:solidFill>
                  <a:schemeClr val="bg1"/>
                </a:solidFill>
                <a:latin typeface="Museo Sans Rounded 500" panose="02000000000000000000" pitchFamily="50" charset="0"/>
              </a:rPr>
              <a:t>cliënt</a:t>
            </a:r>
            <a:r>
              <a:rPr lang="en-US" sz="2000" dirty="0">
                <a:solidFill>
                  <a:schemeClr val="bg1"/>
                </a:solidFill>
                <a:latin typeface="Museo Sans Rounded 500" panose="02000000000000000000" pitchFamily="50" charset="0"/>
              </a:rPr>
              <a:t> </a:t>
            </a:r>
            <a:br>
              <a:rPr lang="en-US" sz="2000" dirty="0">
                <a:solidFill>
                  <a:schemeClr val="bg1"/>
                </a:solidFill>
                <a:latin typeface="Museo Sans Rounded 500" panose="02000000000000000000" pitchFamily="50" charset="0"/>
              </a:rPr>
            </a:br>
            <a:r>
              <a:rPr lang="en-US" sz="2000" dirty="0">
                <a:solidFill>
                  <a:schemeClr val="bg1"/>
                </a:solidFill>
                <a:latin typeface="Museo Sans Rounded 500" panose="02000000000000000000" pitchFamily="50" charset="0"/>
              </a:rPr>
              <a:t>over </a:t>
            </a:r>
            <a:r>
              <a:rPr lang="en-US" sz="2000" dirty="0" err="1">
                <a:solidFill>
                  <a:schemeClr val="bg1"/>
                </a:solidFill>
                <a:latin typeface="Museo Sans Rounded 500" panose="02000000000000000000" pitchFamily="50" charset="0"/>
              </a:rPr>
              <a:t>zelfredzaamheid</a:t>
            </a:r>
            <a:r>
              <a:rPr lang="en-US" sz="2000" dirty="0">
                <a:solidFill>
                  <a:schemeClr val="bg1"/>
                </a:solidFill>
                <a:latin typeface="Museo Sans Rounded 500" panose="02000000000000000000" pitchFamily="50" charset="0"/>
              </a:rPr>
              <a:t>.</a:t>
            </a:r>
          </a:p>
          <a:p>
            <a:r>
              <a:rPr lang="en-US" sz="2000" dirty="0">
                <a:solidFill>
                  <a:schemeClr val="bg1"/>
                </a:solidFill>
                <a:latin typeface="Museo Sans Rounded 500" panose="02000000000000000000" pitchFamily="50" charset="0"/>
              </a:rPr>
              <a:t>Of met </a:t>
            </a:r>
            <a:r>
              <a:rPr lang="en-US" sz="2000" dirty="0" err="1">
                <a:solidFill>
                  <a:schemeClr val="bg1"/>
                </a:solidFill>
                <a:latin typeface="Museo Sans Rounded 500" panose="02000000000000000000" pitchFamily="50" charset="0"/>
              </a:rPr>
              <a:t>naasten</a:t>
            </a:r>
            <a:r>
              <a:rPr lang="en-US" sz="2000" dirty="0">
                <a:solidFill>
                  <a:schemeClr val="bg1"/>
                </a:solidFill>
                <a:latin typeface="Museo Sans Rounded 500" panose="02000000000000000000" pitchFamily="50" charset="0"/>
              </a:rPr>
              <a:t> over het </a:t>
            </a:r>
            <a:r>
              <a:rPr lang="en-US" sz="2000" dirty="0" err="1">
                <a:solidFill>
                  <a:schemeClr val="bg1"/>
                </a:solidFill>
                <a:latin typeface="Museo Sans Rounded 500" panose="02000000000000000000" pitchFamily="50" charset="0"/>
              </a:rPr>
              <a:t>maken</a:t>
            </a:r>
            <a:r>
              <a:rPr lang="en-US" sz="2000" dirty="0">
                <a:solidFill>
                  <a:schemeClr val="bg1"/>
                </a:solidFill>
                <a:latin typeface="Museo Sans Rounded 500" panose="02000000000000000000" pitchFamily="50" charset="0"/>
              </a:rPr>
              <a:t> van </a:t>
            </a:r>
            <a:r>
              <a:rPr lang="en-US" sz="2000" dirty="0" err="1">
                <a:solidFill>
                  <a:schemeClr val="bg1"/>
                </a:solidFill>
                <a:latin typeface="Museo Sans Rounded 500" panose="02000000000000000000" pitchFamily="50" charset="0"/>
              </a:rPr>
              <a:t>afspraken</a:t>
            </a:r>
            <a:r>
              <a:rPr lang="en-US" sz="2000" dirty="0">
                <a:solidFill>
                  <a:schemeClr val="bg1"/>
                </a:solidFill>
                <a:latin typeface="Museo Sans Rounded 500" panose="02000000000000000000" pitchFamily="50" charset="0"/>
              </a:rPr>
              <a:t> of het </a:t>
            </a:r>
            <a:r>
              <a:rPr lang="en-US" sz="2000" dirty="0" err="1">
                <a:solidFill>
                  <a:schemeClr val="bg1"/>
                </a:solidFill>
                <a:latin typeface="Museo Sans Rounded 500" panose="02000000000000000000" pitchFamily="50" charset="0"/>
              </a:rPr>
              <a:t>verdelen</a:t>
            </a:r>
            <a:r>
              <a:rPr lang="en-US" sz="2000" dirty="0">
                <a:solidFill>
                  <a:schemeClr val="bg1"/>
                </a:solidFill>
                <a:latin typeface="Museo Sans Rounded 500" panose="02000000000000000000" pitchFamily="50" charset="0"/>
              </a:rPr>
              <a:t> van (</a:t>
            </a:r>
            <a:r>
              <a:rPr lang="en-US" sz="2000" dirty="0" err="1">
                <a:solidFill>
                  <a:schemeClr val="bg1"/>
                </a:solidFill>
                <a:latin typeface="Museo Sans Rounded 500" panose="02000000000000000000" pitchFamily="50" charset="0"/>
              </a:rPr>
              <a:t>zorg</a:t>
            </a:r>
            <a:r>
              <a:rPr lang="en-US" sz="2000" dirty="0">
                <a:solidFill>
                  <a:schemeClr val="bg1"/>
                </a:solidFill>
                <a:latin typeface="Museo Sans Rounded 500" panose="02000000000000000000" pitchFamily="50" charset="0"/>
              </a:rPr>
              <a:t>)taken.</a:t>
            </a:r>
          </a:p>
          <a:p>
            <a:r>
              <a:rPr lang="en-US" sz="2000" i="1" dirty="0">
                <a:solidFill>
                  <a:schemeClr val="bg1"/>
                </a:solidFill>
                <a:latin typeface="Museo Sans Rounded 500" panose="02000000000000000000" pitchFamily="50" charset="0"/>
              </a:rPr>
              <a:t>        </a:t>
            </a:r>
          </a:p>
          <a:p>
            <a:r>
              <a:rPr lang="en-US" sz="2000" b="1" dirty="0">
                <a:solidFill>
                  <a:srgbClr val="A6CE39"/>
                </a:solidFill>
                <a:latin typeface="Museo Sans Rounded 500" panose="02000000000000000000" pitchFamily="50" charset="0"/>
              </a:rPr>
              <a:t>Je wilt </a:t>
            </a:r>
            <a:r>
              <a:rPr lang="en-US" sz="2000" b="1" dirty="0" err="1">
                <a:solidFill>
                  <a:srgbClr val="A6CE39"/>
                </a:solidFill>
                <a:latin typeface="Museo Sans Rounded 500" panose="02000000000000000000" pitchFamily="50" charset="0"/>
              </a:rPr>
              <a:t>dat</a:t>
            </a:r>
            <a:r>
              <a:rPr lang="en-US" sz="2000" b="1" dirty="0">
                <a:solidFill>
                  <a:srgbClr val="A6CE39"/>
                </a:solidFill>
                <a:latin typeface="Museo Sans Rounded 500" panose="02000000000000000000" pitchFamily="50" charset="0"/>
              </a:rPr>
              <a:t> het </a:t>
            </a:r>
            <a:r>
              <a:rPr lang="en-US" sz="2000" b="1" dirty="0" err="1">
                <a:solidFill>
                  <a:srgbClr val="A6CE39"/>
                </a:solidFill>
                <a:latin typeface="Museo Sans Rounded 500" panose="02000000000000000000" pitchFamily="50" charset="0"/>
              </a:rPr>
              <a:t>een</a:t>
            </a:r>
            <a:r>
              <a:rPr lang="en-US" sz="2000" b="1" dirty="0">
                <a:solidFill>
                  <a:srgbClr val="A6CE39"/>
                </a:solidFill>
                <a:latin typeface="Museo Sans Rounded 500" panose="02000000000000000000" pitchFamily="50" charset="0"/>
              </a:rPr>
              <a:t> </a:t>
            </a:r>
            <a:r>
              <a:rPr lang="en-US" sz="2000" b="1" dirty="0" err="1">
                <a:solidFill>
                  <a:srgbClr val="A6CE39"/>
                </a:solidFill>
                <a:latin typeface="Museo Sans Rounded 500" panose="02000000000000000000" pitchFamily="50" charset="0"/>
              </a:rPr>
              <a:t>goed</a:t>
            </a:r>
            <a:r>
              <a:rPr lang="en-US" sz="2000" b="1" dirty="0">
                <a:solidFill>
                  <a:srgbClr val="A6CE39"/>
                </a:solidFill>
                <a:latin typeface="Museo Sans Rounded 500" panose="02000000000000000000" pitchFamily="50" charset="0"/>
              </a:rPr>
              <a:t> </a:t>
            </a:r>
            <a:r>
              <a:rPr lang="en-US" sz="2000" b="1" dirty="0" err="1">
                <a:solidFill>
                  <a:srgbClr val="A6CE39"/>
                </a:solidFill>
                <a:latin typeface="Museo Sans Rounded 500" panose="02000000000000000000" pitchFamily="50" charset="0"/>
              </a:rPr>
              <a:t>gesprek</a:t>
            </a:r>
            <a:r>
              <a:rPr lang="en-US" sz="2000" b="1" dirty="0">
                <a:solidFill>
                  <a:srgbClr val="A6CE39"/>
                </a:solidFill>
                <a:latin typeface="Museo Sans Rounded 500" panose="02000000000000000000" pitchFamily="50" charset="0"/>
              </a:rPr>
              <a:t> is.</a:t>
            </a:r>
          </a:p>
          <a:p>
            <a:r>
              <a:rPr lang="en-US" sz="2000" b="1" i="1" dirty="0" err="1">
                <a:solidFill>
                  <a:srgbClr val="A6CE39"/>
                </a:solidFill>
                <a:latin typeface="Museo Sans Rounded 500" panose="02000000000000000000" pitchFamily="50" charset="0"/>
              </a:rPr>
              <a:t>Zes</a:t>
            </a:r>
            <a:r>
              <a:rPr lang="en-US" sz="2000" b="1" i="1" dirty="0">
                <a:solidFill>
                  <a:srgbClr val="A6CE39"/>
                </a:solidFill>
                <a:latin typeface="Museo Sans Rounded 500" panose="02000000000000000000" pitchFamily="50" charset="0"/>
              </a:rPr>
              <a:t> </a:t>
            </a:r>
            <a:r>
              <a:rPr lang="en-US" sz="2000" b="1" i="1" dirty="0" err="1">
                <a:solidFill>
                  <a:srgbClr val="A6CE39"/>
                </a:solidFill>
                <a:latin typeface="Museo Sans Rounded 500" panose="02000000000000000000" pitchFamily="50" charset="0"/>
              </a:rPr>
              <a:t>basisvaardigheden</a:t>
            </a:r>
            <a:r>
              <a:rPr lang="en-US" sz="2000" b="1" i="1" dirty="0">
                <a:solidFill>
                  <a:srgbClr val="A6CE39"/>
                </a:solidFill>
                <a:latin typeface="Museo Sans Rounded 500" panose="02000000000000000000" pitchFamily="50" charset="0"/>
              </a:rPr>
              <a:t>:</a:t>
            </a:r>
          </a:p>
          <a:p>
            <a:pPr>
              <a:lnSpc>
                <a:spcPct val="150000"/>
              </a:lnSpc>
            </a:pPr>
            <a:r>
              <a:rPr lang="en-US" sz="2000" i="1" dirty="0">
                <a:solidFill>
                  <a:schemeClr val="bg1"/>
                </a:solidFill>
                <a:latin typeface="Museo Sans Rounded 500" panose="02000000000000000000" pitchFamily="50" charset="0"/>
              </a:rPr>
              <a:t>Open </a:t>
            </a:r>
            <a:r>
              <a:rPr lang="en-US" sz="2000" i="1" dirty="0" err="1">
                <a:solidFill>
                  <a:schemeClr val="bg1"/>
                </a:solidFill>
                <a:latin typeface="Museo Sans Rounded 500" panose="02000000000000000000" pitchFamily="50" charset="0"/>
              </a:rPr>
              <a:t>vragen</a:t>
            </a:r>
            <a:r>
              <a:rPr lang="en-US" sz="2000" i="1" dirty="0">
                <a:solidFill>
                  <a:schemeClr val="bg1"/>
                </a:solidFill>
                <a:latin typeface="Museo Sans Rounded 500" panose="02000000000000000000" pitchFamily="50" charset="0"/>
              </a:rPr>
              <a:t> </a:t>
            </a:r>
            <a:r>
              <a:rPr lang="en-US" sz="2000" i="1" dirty="0" err="1">
                <a:solidFill>
                  <a:schemeClr val="bg1"/>
                </a:solidFill>
                <a:latin typeface="Museo Sans Rounded 500" panose="02000000000000000000" pitchFamily="50" charset="0"/>
              </a:rPr>
              <a:t>stellen</a:t>
            </a:r>
            <a:endParaRPr lang="en-US" sz="2000" i="1" dirty="0">
              <a:solidFill>
                <a:schemeClr val="bg1"/>
              </a:solidFill>
              <a:latin typeface="Museo Sans Rounded 500" panose="02000000000000000000" pitchFamily="50" charset="0"/>
            </a:endParaRPr>
          </a:p>
          <a:p>
            <a:pPr>
              <a:lnSpc>
                <a:spcPct val="150000"/>
              </a:lnSpc>
            </a:pPr>
            <a:r>
              <a:rPr lang="en-US" sz="2000" b="1" i="1" dirty="0" err="1">
                <a:solidFill>
                  <a:schemeClr val="bg1"/>
                </a:solidFill>
                <a:latin typeface="Museo Sans Rounded 500" panose="02000000000000000000" pitchFamily="50" charset="0"/>
              </a:rPr>
              <a:t>Bevestigen</a:t>
            </a:r>
            <a:endParaRPr lang="en-US" sz="2000" b="1" i="1" dirty="0">
              <a:solidFill>
                <a:schemeClr val="bg1"/>
              </a:solidFill>
              <a:latin typeface="Museo Sans Rounded 500" panose="02000000000000000000" pitchFamily="50" charset="0"/>
            </a:endParaRPr>
          </a:p>
          <a:p>
            <a:pPr>
              <a:lnSpc>
                <a:spcPct val="150000"/>
              </a:lnSpc>
            </a:pPr>
            <a:r>
              <a:rPr lang="en-US" sz="2000" i="1" dirty="0" err="1">
                <a:solidFill>
                  <a:schemeClr val="bg1"/>
                </a:solidFill>
                <a:latin typeface="Museo Sans Rounded 500" panose="02000000000000000000" pitchFamily="50" charset="0"/>
              </a:rPr>
              <a:t>Reflectief</a:t>
            </a:r>
            <a:r>
              <a:rPr lang="en-US" sz="2000" i="1" dirty="0">
                <a:solidFill>
                  <a:schemeClr val="bg1"/>
                </a:solidFill>
                <a:latin typeface="Museo Sans Rounded 500" panose="02000000000000000000" pitchFamily="50" charset="0"/>
              </a:rPr>
              <a:t> </a:t>
            </a:r>
            <a:r>
              <a:rPr lang="en-US" sz="2000" i="1" dirty="0" err="1">
                <a:solidFill>
                  <a:schemeClr val="bg1"/>
                </a:solidFill>
                <a:latin typeface="Museo Sans Rounded 500" panose="02000000000000000000" pitchFamily="50" charset="0"/>
              </a:rPr>
              <a:t>luisteren</a:t>
            </a:r>
            <a:endParaRPr lang="en-US" sz="2000" i="1" dirty="0">
              <a:solidFill>
                <a:schemeClr val="bg1"/>
              </a:solidFill>
              <a:latin typeface="Museo Sans Rounded 500" panose="02000000000000000000" pitchFamily="50" charset="0"/>
            </a:endParaRPr>
          </a:p>
          <a:p>
            <a:pPr>
              <a:lnSpc>
                <a:spcPct val="150000"/>
              </a:lnSpc>
            </a:pPr>
            <a:r>
              <a:rPr lang="en-US" sz="2000" i="1" dirty="0" err="1">
                <a:solidFill>
                  <a:schemeClr val="bg1"/>
                </a:solidFill>
                <a:latin typeface="Museo Sans Rounded 500" panose="02000000000000000000" pitchFamily="50" charset="0"/>
              </a:rPr>
              <a:t>Samenvatten</a:t>
            </a:r>
            <a:endParaRPr lang="en-US" sz="2000" i="1" dirty="0">
              <a:solidFill>
                <a:schemeClr val="bg1"/>
              </a:solidFill>
              <a:latin typeface="Museo Sans Rounded 500" panose="02000000000000000000" pitchFamily="50" charset="0"/>
            </a:endParaRPr>
          </a:p>
          <a:p>
            <a:pPr>
              <a:lnSpc>
                <a:spcPct val="150000"/>
              </a:lnSpc>
            </a:pPr>
            <a:r>
              <a:rPr lang="en-US" sz="2000" i="1" dirty="0" err="1">
                <a:solidFill>
                  <a:schemeClr val="bg1"/>
                </a:solidFill>
                <a:latin typeface="Museo Sans Rounded 500" panose="02000000000000000000" pitchFamily="50" charset="0"/>
              </a:rPr>
              <a:t>Informatie</a:t>
            </a:r>
            <a:r>
              <a:rPr lang="en-US" sz="2000" i="1" dirty="0">
                <a:solidFill>
                  <a:schemeClr val="bg1"/>
                </a:solidFill>
                <a:latin typeface="Museo Sans Rounded 500" panose="02000000000000000000" pitchFamily="50" charset="0"/>
              </a:rPr>
              <a:t> </a:t>
            </a:r>
            <a:r>
              <a:rPr lang="en-US" sz="2000" i="1" dirty="0" err="1">
                <a:solidFill>
                  <a:schemeClr val="bg1"/>
                </a:solidFill>
                <a:latin typeface="Museo Sans Rounded 500" panose="02000000000000000000" pitchFamily="50" charset="0"/>
              </a:rPr>
              <a:t>delen</a:t>
            </a:r>
            <a:endParaRPr lang="en-US" sz="2000" i="1" dirty="0">
              <a:solidFill>
                <a:schemeClr val="bg1"/>
              </a:solidFill>
              <a:latin typeface="Museo Sans Rounded 500" panose="02000000000000000000" pitchFamily="50" charset="0"/>
            </a:endParaRPr>
          </a:p>
          <a:p>
            <a:pPr>
              <a:lnSpc>
                <a:spcPct val="150000"/>
              </a:lnSpc>
            </a:pPr>
            <a:r>
              <a:rPr lang="en-US" sz="2000" i="1" dirty="0" err="1">
                <a:solidFill>
                  <a:schemeClr val="bg1"/>
                </a:solidFill>
                <a:latin typeface="Museo Sans Rounded 500" panose="02000000000000000000" pitchFamily="50" charset="0"/>
              </a:rPr>
              <a:t>Positief</a:t>
            </a:r>
            <a:r>
              <a:rPr lang="en-US" sz="2000" i="1" dirty="0">
                <a:solidFill>
                  <a:schemeClr val="bg1"/>
                </a:solidFill>
                <a:latin typeface="Museo Sans Rounded 500" panose="02000000000000000000" pitchFamily="50" charset="0"/>
              </a:rPr>
              <a:t> </a:t>
            </a:r>
            <a:r>
              <a:rPr lang="en-US" sz="2000" i="1" dirty="0" err="1">
                <a:solidFill>
                  <a:schemeClr val="bg1"/>
                </a:solidFill>
                <a:latin typeface="Museo Sans Rounded 500" panose="02000000000000000000" pitchFamily="50" charset="0"/>
              </a:rPr>
              <a:t>taalgebruik</a:t>
            </a:r>
            <a:r>
              <a:rPr lang="en-US" sz="2000" i="1" dirty="0">
                <a:solidFill>
                  <a:schemeClr val="bg1"/>
                </a:solidFill>
                <a:latin typeface="Museo Sans Rounded 500" panose="02000000000000000000" pitchFamily="50" charset="0"/>
              </a:rPr>
              <a:t> </a:t>
            </a:r>
            <a:r>
              <a:rPr lang="en-US" sz="2000" i="1" dirty="0" err="1">
                <a:solidFill>
                  <a:schemeClr val="bg1"/>
                </a:solidFill>
                <a:latin typeface="Museo Sans Rounded 500" panose="02000000000000000000" pitchFamily="50" charset="0"/>
              </a:rPr>
              <a:t>toepassen</a:t>
            </a:r>
            <a:endParaRPr lang="en-US" sz="2000" i="1" dirty="0">
              <a:solidFill>
                <a:schemeClr val="bg1"/>
              </a:solidFill>
              <a:latin typeface="Museo Sans Rounded 500" panose="02000000000000000000" pitchFamily="50" charset="0"/>
            </a:endParaRPr>
          </a:p>
          <a:p>
            <a:pPr algn="ctr"/>
            <a:endParaRPr lang="en-US" sz="2000" i="1" dirty="0">
              <a:solidFill>
                <a:schemeClr val="bg1"/>
              </a:solidFill>
              <a:latin typeface="Museo Sans Rounded 500" panose="02000000000000000000" pitchFamily="50" charset="0"/>
            </a:endParaRPr>
          </a:p>
        </p:txBody>
      </p:sp>
      <p:sp>
        <p:nvSpPr>
          <p:cNvPr id="2" name="Tekstvak 1">
            <a:extLst>
              <a:ext uri="{FF2B5EF4-FFF2-40B4-BE49-F238E27FC236}">
                <a16:creationId xmlns:a16="http://schemas.microsoft.com/office/drawing/2014/main" id="{9F8C5EE8-04B1-7E53-CA98-34BD140B824A}"/>
              </a:ext>
            </a:extLst>
          </p:cNvPr>
          <p:cNvSpPr txBox="1"/>
          <p:nvPr/>
        </p:nvSpPr>
        <p:spPr>
          <a:xfrm>
            <a:off x="319261" y="593063"/>
            <a:ext cx="5676022" cy="5386090"/>
          </a:xfrm>
          <a:prstGeom prst="rect">
            <a:avLst/>
          </a:prstGeom>
          <a:noFill/>
        </p:spPr>
        <p:txBody>
          <a:bodyPr wrap="square" rtlCol="0">
            <a:spAutoFit/>
          </a:bodyPr>
          <a:lstStyle/>
          <a:p>
            <a:pPr algn="ctr"/>
            <a:r>
              <a:rPr lang="nl-NL" sz="2400" dirty="0">
                <a:solidFill>
                  <a:srgbClr val="A6CE39"/>
                </a:solidFill>
                <a:latin typeface="Museo Sans Rounded 500" panose="02000000000000000000"/>
              </a:rPr>
              <a:t>Basisvaardigheid</a:t>
            </a:r>
          </a:p>
          <a:p>
            <a:pPr algn="ctr"/>
            <a:r>
              <a:rPr lang="nl-NL" sz="4000" b="1" dirty="0">
                <a:solidFill>
                  <a:srgbClr val="A6CE39"/>
                </a:solidFill>
                <a:latin typeface="Museo Sans Rounded 500" panose="02000000000000000000"/>
              </a:rPr>
              <a:t>Reflectief luisteren</a:t>
            </a:r>
          </a:p>
          <a:p>
            <a:pPr algn="ctr"/>
            <a:endParaRPr lang="nl-NL" sz="4000" b="1" dirty="0">
              <a:solidFill>
                <a:srgbClr val="A6CE39"/>
              </a:solidFill>
              <a:latin typeface="Museo Sans Rounded 500" panose="02000000000000000000"/>
            </a:endParaRPr>
          </a:p>
          <a:p>
            <a:pPr algn="ctr"/>
            <a:endParaRPr lang="nl-NL" sz="4000" b="1" dirty="0">
              <a:solidFill>
                <a:srgbClr val="A6CE39"/>
              </a:solidFill>
              <a:latin typeface="Museo Sans Rounded 500" panose="02000000000000000000"/>
            </a:endParaRPr>
          </a:p>
          <a:p>
            <a:pPr algn="ctr"/>
            <a:endParaRPr lang="nl-NL" sz="4000" b="1" dirty="0">
              <a:solidFill>
                <a:srgbClr val="A6CE39"/>
              </a:solidFill>
              <a:latin typeface="Museo Sans Rounded 500" panose="02000000000000000000"/>
            </a:endParaRPr>
          </a:p>
          <a:p>
            <a:pPr algn="ctr"/>
            <a:endParaRPr lang="nl-NL" sz="4000" b="1" dirty="0">
              <a:solidFill>
                <a:srgbClr val="A6CE39"/>
              </a:solidFill>
              <a:latin typeface="Museo Sans Rounded 500" panose="02000000000000000000"/>
            </a:endParaRPr>
          </a:p>
          <a:p>
            <a:pPr algn="ctr"/>
            <a:endParaRPr lang="nl-NL" sz="4000" b="1" dirty="0">
              <a:solidFill>
                <a:srgbClr val="A6CE39"/>
              </a:solidFill>
              <a:latin typeface="Museo Sans Rounded 500" panose="02000000000000000000"/>
            </a:endParaRPr>
          </a:p>
          <a:p>
            <a:pPr algn="ctr"/>
            <a:endParaRPr lang="nl-NL" sz="4000" b="1" dirty="0">
              <a:solidFill>
                <a:srgbClr val="A6CE39"/>
              </a:solidFill>
              <a:latin typeface="Museo Sans Rounded 500" panose="02000000000000000000"/>
            </a:endParaRPr>
          </a:p>
          <a:p>
            <a:pPr algn="ctr"/>
            <a:endParaRPr lang="nl-NL" sz="4000" b="1" dirty="0">
              <a:solidFill>
                <a:srgbClr val="A6CE39"/>
              </a:solidFill>
              <a:latin typeface="Museo Sans Rounded 500" panose="02000000000000000000"/>
            </a:endParaRPr>
          </a:p>
        </p:txBody>
      </p:sp>
      <p:pic>
        <p:nvPicPr>
          <p:cNvPr id="5" name="Afbeelding 4" descr="Afbeelding met tekenfilm, tekst, tekening, clipart&#10;&#10;Automatisch gegenereerde beschrijving">
            <a:extLst>
              <a:ext uri="{FF2B5EF4-FFF2-40B4-BE49-F238E27FC236}">
                <a16:creationId xmlns:a16="http://schemas.microsoft.com/office/drawing/2014/main" id="{498237B0-4A53-057A-F5D2-0F6A3BA792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093" y="1766551"/>
            <a:ext cx="4691051" cy="3324896"/>
          </a:xfrm>
          <a:prstGeom prst="rect">
            <a:avLst/>
          </a:prstGeom>
        </p:spPr>
      </p:pic>
    </p:spTree>
    <p:extLst>
      <p:ext uri="{BB962C8B-B14F-4D97-AF65-F5344CB8AC3E}">
        <p14:creationId xmlns:p14="http://schemas.microsoft.com/office/powerpoint/2010/main" val="871104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FD55265-45C7-10D4-BF08-8F0F4998B24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A86224A-0187-C765-9A3F-03C99EE00383}"/>
              </a:ext>
            </a:extLst>
          </p:cNvPr>
          <p:cNvSpPr txBox="1"/>
          <p:nvPr/>
        </p:nvSpPr>
        <p:spPr>
          <a:xfrm>
            <a:off x="538874" y="1074457"/>
            <a:ext cx="11026290" cy="7971413"/>
          </a:xfrm>
          <a:prstGeom prst="rect">
            <a:avLst/>
          </a:prstGeom>
          <a:noFill/>
        </p:spPr>
        <p:txBody>
          <a:bodyPr wrap="square" rtlCol="0">
            <a:spAutoFit/>
          </a:bodyPr>
          <a:lstStyle/>
          <a:p>
            <a:r>
              <a:rPr lang="nl-NL" sz="2800" b="1" dirty="0" err="1">
                <a:solidFill>
                  <a:schemeClr val="bg1"/>
                </a:solidFill>
                <a:latin typeface="Museo Sans Rounded 700" panose="02000000000000000000" pitchFamily="50" charset="0"/>
              </a:rPr>
              <a:t>Ciënten</a:t>
            </a:r>
            <a:r>
              <a:rPr lang="nl-NL" sz="2800" b="1" dirty="0">
                <a:solidFill>
                  <a:schemeClr val="bg1"/>
                </a:solidFill>
                <a:latin typeface="Museo Sans Rounded 700" panose="02000000000000000000" pitchFamily="50" charset="0"/>
              </a:rPr>
              <a:t> of naasten zeggen niet altijd wat ze precies bedoelen.</a:t>
            </a:r>
          </a:p>
          <a:p>
            <a:r>
              <a:rPr lang="nl-NL" sz="2800" dirty="0">
                <a:solidFill>
                  <a:srgbClr val="EC008C"/>
                </a:solidFill>
                <a:latin typeface="Museo Sans Rounded 700" panose="02000000000000000000" pitchFamily="50" charset="0"/>
              </a:rPr>
              <a:t>Angstig? Eenzaam?</a:t>
            </a:r>
          </a:p>
          <a:p>
            <a:r>
              <a:rPr lang="nl-NL" sz="2800" dirty="0">
                <a:solidFill>
                  <a:schemeClr val="bg1"/>
                </a:solidFill>
                <a:latin typeface="Museo Sans Rounded 700" panose="02000000000000000000" pitchFamily="50" charset="0"/>
              </a:rPr>
              <a:t>Toch wil je de ander goed begrijpen.</a:t>
            </a:r>
          </a:p>
          <a:p>
            <a:pPr defTabSz="1166400"/>
            <a:endParaRPr lang="nl-NL" sz="3200" dirty="0">
              <a:solidFill>
                <a:schemeClr val="bg1"/>
              </a:solidFill>
              <a:latin typeface="Museo Sans Rounded 700" panose="02000000000000000000" pitchFamily="50" charset="0"/>
            </a:endParaRPr>
          </a:p>
          <a:p>
            <a:pPr defTabSz="1166400"/>
            <a:r>
              <a:rPr lang="en-US" sz="2000" b="1" dirty="0">
                <a:solidFill>
                  <a:srgbClr val="EC008C"/>
                </a:solidFill>
                <a:latin typeface="Museo Sans Rounded 500" panose="02000000000000000000" pitchFamily="50" charset="0"/>
              </a:rPr>
              <a:t>Door reflectief te luisteren:</a:t>
            </a:r>
          </a:p>
          <a:p>
            <a:pPr defTabSz="1166400">
              <a:tabLst>
                <a:tab pos="540000" algn="l"/>
              </a:tabLst>
            </a:pPr>
            <a:r>
              <a:rPr lang="en-US" sz="2400" b="1" dirty="0">
                <a:solidFill>
                  <a:schemeClr val="bg1"/>
                </a:solidFill>
                <a:latin typeface="Museo Sans Rounded 500" panose="02000000000000000000" pitchFamily="50" charset="0"/>
              </a:rPr>
              <a:t>    	</a:t>
            </a:r>
            <a:r>
              <a:rPr lang="en-US" sz="2400" i="1" dirty="0">
                <a:solidFill>
                  <a:schemeClr val="bg1"/>
                </a:solidFill>
                <a:latin typeface="Museo Sans Rounded 500" panose="02000000000000000000" pitchFamily="50" charset="0"/>
              </a:rPr>
              <a:t>Toon je </a:t>
            </a:r>
            <a:r>
              <a:rPr lang="en-US" sz="2400" b="1" i="1" dirty="0">
                <a:solidFill>
                  <a:schemeClr val="bg1"/>
                </a:solidFill>
                <a:latin typeface="Museo Sans Rounded 500" panose="02000000000000000000" pitchFamily="50" charset="0"/>
              </a:rPr>
              <a:t>interesse</a:t>
            </a:r>
            <a:r>
              <a:rPr lang="en-US" sz="2400" i="1" dirty="0">
                <a:solidFill>
                  <a:schemeClr val="bg1"/>
                </a:solidFill>
                <a:latin typeface="Museo Sans Rounded 500" panose="02000000000000000000" pitchFamily="50" charset="0"/>
              </a:rPr>
              <a:t> en </a:t>
            </a:r>
            <a:r>
              <a:rPr lang="en-US" sz="2400" b="1" i="1" dirty="0">
                <a:solidFill>
                  <a:schemeClr val="bg1"/>
                </a:solidFill>
                <a:latin typeface="Museo Sans Rounded 500" panose="02000000000000000000" pitchFamily="50" charset="0"/>
              </a:rPr>
              <a:t>begrip</a:t>
            </a:r>
            <a:r>
              <a:rPr lang="en-US" sz="2400" i="1" dirty="0">
                <a:solidFill>
                  <a:schemeClr val="bg1"/>
                </a:solidFill>
                <a:latin typeface="Museo Sans Rounded 500" panose="02000000000000000000" pitchFamily="50" charset="0"/>
              </a:rPr>
              <a:t>.</a:t>
            </a:r>
          </a:p>
          <a:p>
            <a:pPr defTabSz="1166400">
              <a:tabLst>
                <a:tab pos="540000" algn="l"/>
              </a:tabLst>
            </a:pPr>
            <a:r>
              <a:rPr lang="en-US" sz="2400" i="1" dirty="0">
                <a:solidFill>
                  <a:schemeClr val="bg1"/>
                </a:solidFill>
                <a:latin typeface="Museo Sans Rounded 500" panose="02000000000000000000" pitchFamily="50" charset="0"/>
              </a:rPr>
              <a:t>     	</a:t>
            </a:r>
            <a:r>
              <a:rPr lang="en-US" sz="2400" b="1" i="1" dirty="0" err="1">
                <a:solidFill>
                  <a:schemeClr val="bg1"/>
                </a:solidFill>
                <a:latin typeface="Museo Sans Rounded 500" panose="02000000000000000000" pitchFamily="50" charset="0"/>
              </a:rPr>
              <a:t>Controleer</a:t>
            </a:r>
            <a:r>
              <a:rPr lang="en-US" sz="2400" i="1" dirty="0">
                <a:solidFill>
                  <a:schemeClr val="bg1"/>
                </a:solidFill>
                <a:latin typeface="Museo Sans Rounded 500" panose="02000000000000000000" pitchFamily="50" charset="0"/>
              </a:rPr>
              <a:t> je vermoeden (i.p.v. aan te nemen dat je het begrepen </a:t>
            </a:r>
            <a:r>
              <a:rPr lang="en-US" sz="2400" i="1" dirty="0" err="1">
                <a:solidFill>
                  <a:schemeClr val="bg1"/>
                </a:solidFill>
                <a:latin typeface="Museo Sans Rounded 500" panose="02000000000000000000" pitchFamily="50" charset="0"/>
              </a:rPr>
              <a:t>hebt</a:t>
            </a:r>
            <a:r>
              <a:rPr lang="en-US" sz="2400" i="1" dirty="0">
                <a:solidFill>
                  <a:schemeClr val="bg1"/>
                </a:solidFill>
                <a:latin typeface="Museo Sans Rounded 500" panose="02000000000000000000" pitchFamily="50" charset="0"/>
              </a:rPr>
              <a:t>).</a:t>
            </a:r>
          </a:p>
          <a:p>
            <a:pPr defTabSz="1166400">
              <a:tabLst>
                <a:tab pos="540000" algn="l"/>
              </a:tabLst>
            </a:pPr>
            <a:endParaRPr lang="en-US" sz="2400" i="1" dirty="0">
              <a:solidFill>
                <a:schemeClr val="bg1"/>
              </a:solidFill>
              <a:latin typeface="Museo Sans Rounded 500" panose="02000000000000000000" pitchFamily="50" charset="0"/>
            </a:endParaRPr>
          </a:p>
          <a:p>
            <a:pPr defTabSz="1166400">
              <a:tabLst>
                <a:tab pos="540000" algn="l"/>
              </a:tabLst>
            </a:pPr>
            <a:r>
              <a:rPr lang="en-US" sz="2400" b="1" i="1" dirty="0">
                <a:solidFill>
                  <a:srgbClr val="EC008C"/>
                </a:solidFill>
                <a:latin typeface="Museo Sans Rounded 500" panose="02000000000000000000" pitchFamily="50" charset="0"/>
              </a:rPr>
              <a:t>Hoe? Je kunt:</a:t>
            </a:r>
          </a:p>
          <a:p>
            <a:pPr defTabSz="1166400">
              <a:tabLst>
                <a:tab pos="540000" algn="l"/>
              </a:tabLst>
            </a:pPr>
            <a:r>
              <a:rPr lang="en-US" sz="2400" i="1" dirty="0">
                <a:solidFill>
                  <a:schemeClr val="bg1"/>
                </a:solidFill>
                <a:latin typeface="Museo Sans Rounded 500" panose="02000000000000000000" pitchFamily="50" charset="0"/>
              </a:rPr>
              <a:t>     	</a:t>
            </a:r>
            <a:r>
              <a:rPr lang="en-US" sz="2400" i="1" dirty="0" err="1">
                <a:solidFill>
                  <a:schemeClr val="bg1"/>
                </a:solidFill>
                <a:latin typeface="Museo Sans Rounded 500" panose="02000000000000000000" pitchFamily="50" charset="0"/>
              </a:rPr>
              <a:t>Iemands</a:t>
            </a:r>
            <a:r>
              <a:rPr lang="en-US" sz="2400" i="1" dirty="0">
                <a:solidFill>
                  <a:schemeClr val="bg1"/>
                </a:solidFill>
                <a:latin typeface="Museo Sans Rounded 500" panose="02000000000000000000" pitchFamily="50" charset="0"/>
              </a:rPr>
              <a:t> </a:t>
            </a:r>
            <a:r>
              <a:rPr lang="en-US" sz="2400" i="1" dirty="0" err="1">
                <a:solidFill>
                  <a:schemeClr val="bg1"/>
                </a:solidFill>
                <a:latin typeface="Museo Sans Rounded 500" panose="02000000000000000000" pitchFamily="50" charset="0"/>
              </a:rPr>
              <a:t>lichaamshouding</a:t>
            </a:r>
            <a:r>
              <a:rPr lang="en-US" sz="2400" i="1" dirty="0">
                <a:solidFill>
                  <a:schemeClr val="bg1"/>
                </a:solidFill>
                <a:latin typeface="Museo Sans Rounded 500" panose="02000000000000000000" pitchFamily="50" charset="0"/>
              </a:rPr>
              <a:t>/gezichtsuitdrukking benoemen.</a:t>
            </a:r>
          </a:p>
          <a:p>
            <a:pPr defTabSz="1166400">
              <a:tabLst>
                <a:tab pos="540000" algn="l"/>
              </a:tabLst>
            </a:pPr>
            <a:r>
              <a:rPr lang="en-US" sz="2400" i="1" dirty="0">
                <a:solidFill>
                  <a:schemeClr val="bg1"/>
                </a:solidFill>
                <a:latin typeface="Museo Sans Rounded 500" panose="02000000000000000000" pitchFamily="50" charset="0"/>
              </a:rPr>
              <a:t>     	In eigen woorden herhalen wat jij denkt dat de ander zegt/</a:t>
            </a:r>
            <a:r>
              <a:rPr lang="en-US" sz="2400" i="1" dirty="0" err="1">
                <a:solidFill>
                  <a:schemeClr val="bg1"/>
                </a:solidFill>
                <a:latin typeface="Museo Sans Rounded 500" panose="02000000000000000000" pitchFamily="50" charset="0"/>
              </a:rPr>
              <a:t>bedoelt</a:t>
            </a:r>
            <a:br>
              <a:rPr lang="en-US" sz="2400" i="1" dirty="0">
                <a:solidFill>
                  <a:schemeClr val="bg1"/>
                </a:solidFill>
                <a:latin typeface="Museo Sans Rounded 500" panose="02000000000000000000" pitchFamily="50" charset="0"/>
              </a:rPr>
            </a:br>
            <a:r>
              <a:rPr lang="en-US" sz="2400" i="1" dirty="0">
                <a:solidFill>
                  <a:schemeClr val="bg1"/>
                </a:solidFill>
                <a:latin typeface="Museo Sans Rounded 500" panose="02000000000000000000" pitchFamily="50" charset="0"/>
              </a:rPr>
              <a:t> 	(je maakt eigenlijk </a:t>
            </a:r>
            <a:r>
              <a:rPr lang="en-US" sz="2400" i="1" dirty="0" err="1">
                <a:solidFill>
                  <a:schemeClr val="bg1"/>
                </a:solidFill>
                <a:latin typeface="Museo Sans Rounded 500" panose="02000000000000000000" pitchFamily="50" charset="0"/>
              </a:rPr>
              <a:t>een</a:t>
            </a:r>
            <a:r>
              <a:rPr lang="en-US" sz="2400" i="1" dirty="0">
                <a:solidFill>
                  <a:schemeClr val="bg1"/>
                </a:solidFill>
                <a:latin typeface="Museo Sans Rounded 500" panose="02000000000000000000" pitchFamily="50" charset="0"/>
              </a:rPr>
              <a:t> </a:t>
            </a:r>
            <a:r>
              <a:rPr lang="en-US" sz="2400" i="1" dirty="0" err="1">
                <a:solidFill>
                  <a:schemeClr val="bg1"/>
                </a:solidFill>
                <a:latin typeface="Museo Sans Rounded 500" panose="02000000000000000000" pitchFamily="50" charset="0"/>
              </a:rPr>
              <a:t>inschatting</a:t>
            </a:r>
            <a:r>
              <a:rPr lang="en-US" sz="2400" i="1" dirty="0">
                <a:solidFill>
                  <a:schemeClr val="bg1"/>
                </a:solidFill>
                <a:latin typeface="Museo Sans Rounded 500" panose="02000000000000000000" pitchFamily="50" charset="0"/>
              </a:rPr>
              <a:t>).</a:t>
            </a:r>
          </a:p>
          <a:p>
            <a:pPr defTabSz="1166400">
              <a:tabLst>
                <a:tab pos="540000" algn="l"/>
              </a:tabLst>
            </a:pPr>
            <a:r>
              <a:rPr lang="en-US" sz="2400" i="1" dirty="0">
                <a:solidFill>
                  <a:schemeClr val="bg1"/>
                </a:solidFill>
                <a:latin typeface="Museo Sans Rounded 500" panose="02000000000000000000" pitchFamily="50" charset="0"/>
              </a:rPr>
              <a:t>     	</a:t>
            </a:r>
            <a:r>
              <a:rPr lang="en-US" sz="2400" i="1" dirty="0" err="1">
                <a:solidFill>
                  <a:schemeClr val="bg1"/>
                </a:solidFill>
                <a:latin typeface="Museo Sans Rounded 500" panose="02000000000000000000" pitchFamily="50" charset="0"/>
              </a:rPr>
              <a:t>Vervolgens</a:t>
            </a:r>
            <a:r>
              <a:rPr lang="en-US" sz="2400" i="1" dirty="0">
                <a:solidFill>
                  <a:schemeClr val="bg1"/>
                </a:solidFill>
                <a:latin typeface="Museo Sans Rounded 500" panose="02000000000000000000" pitchFamily="50" charset="0"/>
              </a:rPr>
              <a:t> check je of het klopt.</a:t>
            </a:r>
          </a:p>
          <a:p>
            <a:pPr>
              <a:tabLst>
                <a:tab pos="540000" algn="l"/>
              </a:tabLst>
            </a:pPr>
            <a:endParaRPr lang="nl-NL" sz="3200" dirty="0">
              <a:solidFill>
                <a:schemeClr val="bg1"/>
              </a:solidFill>
              <a:latin typeface="Museo Sans Rounded 700" panose="02000000000000000000" pitchFamily="50" charset="0"/>
            </a:endParaRPr>
          </a:p>
          <a:p>
            <a:pPr algn="ctr"/>
            <a:endParaRPr lang="nl-NL" sz="3200" b="1" dirty="0">
              <a:solidFill>
                <a:schemeClr val="bg1"/>
              </a:solidFill>
              <a:latin typeface="Museo Sans Rounded 700" panose="02000000000000000000" pitchFamily="50" charset="0"/>
            </a:endParaRPr>
          </a:p>
          <a:p>
            <a:endParaRPr lang="nl-NL" sz="2400" i="1" dirty="0">
              <a:solidFill>
                <a:schemeClr val="bg1"/>
              </a:solidFill>
              <a:latin typeface="Museo Sans Rounded 700" panose="02000000000000000000" pitchFamily="50" charset="0"/>
            </a:endParaRPr>
          </a:p>
          <a:p>
            <a:pPr algn="r"/>
            <a:endParaRPr lang="nl-NL" sz="2400" i="1" dirty="0">
              <a:solidFill>
                <a:schemeClr val="bg1"/>
              </a:solidFill>
              <a:latin typeface="Museo Sans Rounded 700" panose="02000000000000000000" pitchFamily="50" charset="0"/>
            </a:endParaRPr>
          </a:p>
          <a:p>
            <a:pPr algn="r"/>
            <a:endParaRPr lang="nl-NL" sz="2400" i="1" dirty="0">
              <a:solidFill>
                <a:schemeClr val="bg1"/>
              </a:solidFill>
              <a:latin typeface="Museo Sans Rounded 700" panose="02000000000000000000" pitchFamily="50" charset="0"/>
            </a:endParaRPr>
          </a:p>
          <a:p>
            <a:endParaRPr lang="nl-NL" sz="2400" i="1" dirty="0">
              <a:solidFill>
                <a:srgbClr val="EC008C"/>
              </a:solidFill>
              <a:latin typeface="Museo Sans Rounded 700" panose="02000000000000000000" pitchFamily="50" charset="0"/>
            </a:endParaRPr>
          </a:p>
          <a:p>
            <a:endParaRPr lang="nl-NL" sz="2400" i="1" dirty="0">
              <a:solidFill>
                <a:schemeClr val="bg1"/>
              </a:solidFill>
              <a:latin typeface="Museo Sans Rounded 700" panose="02000000000000000000" pitchFamily="50" charset="0"/>
            </a:endParaRPr>
          </a:p>
        </p:txBody>
      </p:sp>
      <p:pic>
        <p:nvPicPr>
          <p:cNvPr id="8" name="Picture 44" descr="Icon&#10;&#10;Description automatically generated">
            <a:extLst>
              <a:ext uri="{FF2B5EF4-FFF2-40B4-BE49-F238E27FC236}">
                <a16:creationId xmlns:a16="http://schemas.microsoft.com/office/drawing/2014/main" id="{E7C1EC93-C94A-96E1-62B9-9455D3A20D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836" y="3249673"/>
            <a:ext cx="227818" cy="218737"/>
          </a:xfrm>
          <a:prstGeom prst="rect">
            <a:avLst/>
          </a:prstGeom>
        </p:spPr>
      </p:pic>
      <p:pic>
        <p:nvPicPr>
          <p:cNvPr id="10" name="Picture 44" descr="Icon&#10;&#10;Description automatically generated">
            <a:extLst>
              <a:ext uri="{FF2B5EF4-FFF2-40B4-BE49-F238E27FC236}">
                <a16:creationId xmlns:a16="http://schemas.microsoft.com/office/drawing/2014/main" id="{55CE265C-5C5D-5B22-1C47-1B64DE69EE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836" y="3639497"/>
            <a:ext cx="227818" cy="218737"/>
          </a:xfrm>
          <a:prstGeom prst="rect">
            <a:avLst/>
          </a:prstGeom>
        </p:spPr>
      </p:pic>
      <p:pic>
        <p:nvPicPr>
          <p:cNvPr id="3" name="Picture 44" descr="Icon&#10;&#10;Description automatically generated">
            <a:extLst>
              <a:ext uri="{FF2B5EF4-FFF2-40B4-BE49-F238E27FC236}">
                <a16:creationId xmlns:a16="http://schemas.microsoft.com/office/drawing/2014/main" id="{7630CB9C-74E8-E84C-1765-5B4470CD0E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836" y="5835328"/>
            <a:ext cx="227818" cy="218737"/>
          </a:xfrm>
          <a:prstGeom prst="rect">
            <a:avLst/>
          </a:prstGeom>
        </p:spPr>
      </p:pic>
      <p:pic>
        <p:nvPicPr>
          <p:cNvPr id="4" name="Picture 44" descr="Icon&#10;&#10;Description automatically generated">
            <a:extLst>
              <a:ext uri="{FF2B5EF4-FFF2-40B4-BE49-F238E27FC236}">
                <a16:creationId xmlns:a16="http://schemas.microsoft.com/office/drawing/2014/main" id="{6A378B9C-4103-4D41-C9B5-E4EE5EE3A9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836" y="5181921"/>
            <a:ext cx="227818" cy="218737"/>
          </a:xfrm>
          <a:prstGeom prst="rect">
            <a:avLst/>
          </a:prstGeom>
        </p:spPr>
      </p:pic>
      <p:pic>
        <p:nvPicPr>
          <p:cNvPr id="5" name="Picture 44" descr="Icon&#10;&#10;Description automatically generated">
            <a:extLst>
              <a:ext uri="{FF2B5EF4-FFF2-40B4-BE49-F238E27FC236}">
                <a16:creationId xmlns:a16="http://schemas.microsoft.com/office/drawing/2014/main" id="{C2F79B28-B3D0-1E93-B020-F0E74540A1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748" y="4792097"/>
            <a:ext cx="227818" cy="218737"/>
          </a:xfrm>
          <a:prstGeom prst="rect">
            <a:avLst/>
          </a:prstGeom>
        </p:spPr>
      </p:pic>
    </p:spTree>
    <p:extLst>
      <p:ext uri="{BB962C8B-B14F-4D97-AF65-F5344CB8AC3E}">
        <p14:creationId xmlns:p14="http://schemas.microsoft.com/office/powerpoint/2010/main" val="3585258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AF2993-D946-45E7-8652-C8B8B400D7C1}"/>
              </a:ext>
            </a:extLst>
          </p:cNvPr>
          <p:cNvSpPr txBox="1"/>
          <p:nvPr/>
        </p:nvSpPr>
        <p:spPr>
          <a:xfrm>
            <a:off x="338261" y="335845"/>
            <a:ext cx="11515477" cy="6432530"/>
          </a:xfrm>
          <a:prstGeom prst="rect">
            <a:avLst/>
          </a:prstGeom>
          <a:noFill/>
        </p:spPr>
        <p:txBody>
          <a:bodyPr wrap="square" rtlCol="0">
            <a:spAutoFit/>
          </a:bodyPr>
          <a:lstStyle/>
          <a:p>
            <a:r>
              <a:rPr lang="nl-NL" sz="2800" b="1" dirty="0">
                <a:solidFill>
                  <a:schemeClr val="bg1"/>
                </a:solidFill>
                <a:latin typeface="Museo Sans Rounded 700" panose="02000000000000000000" pitchFamily="50" charset="0"/>
              </a:rPr>
              <a:t>Een voorbeeld:</a:t>
            </a:r>
          </a:p>
          <a:p>
            <a:r>
              <a:rPr lang="nl-NL" sz="2800" b="1" dirty="0">
                <a:solidFill>
                  <a:srgbClr val="EC008C"/>
                </a:solidFill>
                <a:latin typeface="Museo Sans Rounded 700" panose="02000000000000000000" pitchFamily="50" charset="0"/>
              </a:rPr>
              <a:t>Cliënt: </a:t>
            </a:r>
            <a:r>
              <a:rPr lang="nl-NL" sz="2800" dirty="0">
                <a:solidFill>
                  <a:schemeClr val="bg1"/>
                </a:solidFill>
                <a:latin typeface="Museo Sans Rounded 700" panose="02000000000000000000" pitchFamily="50" charset="0"/>
              </a:rPr>
              <a:t>“Ik voel mij eenzaam.”</a:t>
            </a:r>
          </a:p>
          <a:p>
            <a:endParaRPr lang="nl-NL" sz="2400" dirty="0">
              <a:solidFill>
                <a:schemeClr val="bg1"/>
              </a:solidFill>
              <a:latin typeface="Museo Sans Rounded 700" panose="02000000000000000000" pitchFamily="50" charset="0"/>
            </a:endParaRPr>
          </a:p>
          <a:p>
            <a:r>
              <a:rPr lang="nl-NL" sz="2400" dirty="0">
                <a:solidFill>
                  <a:srgbClr val="EC008C"/>
                </a:solidFill>
                <a:latin typeface="Museo Sans Rounded 700" panose="02000000000000000000" pitchFamily="50" charset="0"/>
              </a:rPr>
              <a:t>Wat bedoelt de cliënt met ‘eenzaam’?  </a:t>
            </a:r>
          </a:p>
          <a:p>
            <a:r>
              <a:rPr lang="nl-NL" sz="2400" dirty="0">
                <a:solidFill>
                  <a:schemeClr val="bg1"/>
                </a:solidFill>
                <a:latin typeface="Museo Sans Rounded 700" panose="02000000000000000000" pitchFamily="50" charset="0"/>
              </a:rPr>
              <a:t>“Ik wil meer vrienden hebben?”</a:t>
            </a:r>
          </a:p>
          <a:p>
            <a:r>
              <a:rPr lang="nl-NL" sz="2400" dirty="0">
                <a:solidFill>
                  <a:schemeClr val="bg1"/>
                </a:solidFill>
                <a:latin typeface="Museo Sans Rounded 700" panose="02000000000000000000" pitchFamily="50" charset="0"/>
              </a:rPr>
              <a:t>“Ik wil vaker contact met mijn familie?”</a:t>
            </a:r>
          </a:p>
          <a:p>
            <a:r>
              <a:rPr lang="nl-NL" sz="2400" dirty="0">
                <a:solidFill>
                  <a:schemeClr val="bg1"/>
                </a:solidFill>
                <a:latin typeface="Museo Sans Rounded 700" panose="02000000000000000000" pitchFamily="50" charset="0"/>
              </a:rPr>
              <a:t>“Ik wil meer activiteiten ondernemen?”</a:t>
            </a:r>
          </a:p>
          <a:p>
            <a:endParaRPr lang="nl-NL" sz="2400" dirty="0">
              <a:solidFill>
                <a:schemeClr val="bg1"/>
              </a:solidFill>
              <a:latin typeface="Museo Sans Rounded 700" panose="02000000000000000000" pitchFamily="50" charset="0"/>
            </a:endParaRPr>
          </a:p>
          <a:p>
            <a:r>
              <a:rPr lang="nl-NL" sz="2400" b="1" dirty="0">
                <a:solidFill>
                  <a:srgbClr val="EC008C"/>
                </a:solidFill>
                <a:latin typeface="Museo Sans Rounded 700" panose="02000000000000000000" pitchFamily="50" charset="0"/>
              </a:rPr>
              <a:t>Zorgverlener: </a:t>
            </a:r>
            <a:r>
              <a:rPr lang="nl-NL" sz="2400" dirty="0">
                <a:solidFill>
                  <a:schemeClr val="bg1"/>
                </a:solidFill>
                <a:latin typeface="Museo Sans Rounded 700" panose="02000000000000000000" pitchFamily="50" charset="0"/>
              </a:rPr>
              <a:t>“Dus je voelt je alleen in je huis.” </a:t>
            </a:r>
            <a:r>
              <a:rPr lang="nl-NL" sz="2400" dirty="0">
                <a:solidFill>
                  <a:srgbClr val="EC008C"/>
                </a:solidFill>
                <a:latin typeface="Museo Sans Rounded 700" panose="02000000000000000000" pitchFamily="50" charset="0"/>
              </a:rPr>
              <a:t>(Reflectie)</a:t>
            </a:r>
          </a:p>
          <a:p>
            <a:r>
              <a:rPr lang="nl-NL" sz="2400" b="1" dirty="0">
                <a:solidFill>
                  <a:srgbClr val="EC008C"/>
                </a:solidFill>
                <a:latin typeface="Museo Sans Rounded 700" panose="02000000000000000000" pitchFamily="50" charset="0"/>
              </a:rPr>
              <a:t>Cliënt: </a:t>
            </a:r>
            <a:r>
              <a:rPr lang="nl-NL" sz="2400" dirty="0">
                <a:solidFill>
                  <a:schemeClr val="bg1"/>
                </a:solidFill>
                <a:latin typeface="Museo Sans Rounded 700" panose="02000000000000000000" pitchFamily="50" charset="0"/>
              </a:rPr>
              <a:t>“Niet alleen in mijn huis, ook op mijn werk, eigenlijk altijd.”</a:t>
            </a:r>
          </a:p>
          <a:p>
            <a:endParaRPr lang="nl-NL" sz="2800" dirty="0">
              <a:solidFill>
                <a:srgbClr val="EC008C"/>
              </a:solidFill>
              <a:latin typeface="Museo Sans Rounded 700" panose="02000000000000000000" pitchFamily="50" charset="0"/>
            </a:endParaRPr>
          </a:p>
          <a:p>
            <a:r>
              <a:rPr lang="nl-NL" sz="2400" b="1" dirty="0">
                <a:solidFill>
                  <a:srgbClr val="EC008C"/>
                </a:solidFill>
                <a:latin typeface="Museo Sans Rounded 700" panose="02000000000000000000" pitchFamily="50" charset="0"/>
              </a:rPr>
              <a:t>Andere voorbeeldzinnen zijn:</a:t>
            </a:r>
          </a:p>
          <a:p>
            <a:r>
              <a:rPr lang="nl-NL" sz="2400" i="1" dirty="0">
                <a:solidFill>
                  <a:schemeClr val="bg1"/>
                </a:solidFill>
                <a:latin typeface="Museo Sans Rounded 700" panose="02000000000000000000" pitchFamily="50" charset="0"/>
              </a:rPr>
              <a:t>    </a:t>
            </a:r>
            <a:r>
              <a:rPr lang="nl-NL" sz="2000" i="1" dirty="0">
                <a:solidFill>
                  <a:schemeClr val="bg1"/>
                </a:solidFill>
                <a:latin typeface="Museo Sans Rounded 700" panose="02000000000000000000" pitchFamily="50" charset="0"/>
              </a:rPr>
              <a:t>Dus…</a:t>
            </a:r>
          </a:p>
          <a:p>
            <a:r>
              <a:rPr lang="nl-NL" sz="2000" i="1" dirty="0">
                <a:solidFill>
                  <a:schemeClr val="bg1"/>
                </a:solidFill>
                <a:latin typeface="Museo Sans Rounded 700" panose="02000000000000000000" pitchFamily="50" charset="0"/>
              </a:rPr>
              <a:t>     U geeft aan dat…</a:t>
            </a:r>
          </a:p>
          <a:p>
            <a:r>
              <a:rPr lang="nl-NL" sz="2000" i="1" dirty="0">
                <a:solidFill>
                  <a:schemeClr val="bg1"/>
                </a:solidFill>
                <a:latin typeface="Museo Sans Rounded 700" panose="02000000000000000000" pitchFamily="50" charset="0"/>
              </a:rPr>
              <a:t>     Ik krijg de indruk dat...of: Begrijp ik het goed dat u…</a:t>
            </a:r>
          </a:p>
          <a:p>
            <a:r>
              <a:rPr lang="nl-NL" sz="2000" i="1" dirty="0">
                <a:solidFill>
                  <a:schemeClr val="bg1"/>
                </a:solidFill>
                <a:latin typeface="Museo Sans Rounded 700" panose="02000000000000000000" pitchFamily="50" charset="0"/>
              </a:rPr>
              <a:t>     Ik zie dat u…</a:t>
            </a:r>
          </a:p>
          <a:p>
            <a:r>
              <a:rPr lang="nl-NL" sz="2000" i="1" dirty="0">
                <a:solidFill>
                  <a:schemeClr val="bg1"/>
                </a:solidFill>
                <a:latin typeface="Museo Sans Rounded 700" panose="02000000000000000000" pitchFamily="50" charset="0"/>
              </a:rPr>
              <a:t>     Klopt het dat…</a:t>
            </a:r>
          </a:p>
        </p:txBody>
      </p:sp>
      <p:pic>
        <p:nvPicPr>
          <p:cNvPr id="6" name="Picture 44" descr="Icon&#10;&#10;Description automatically generated">
            <a:extLst>
              <a:ext uri="{FF2B5EF4-FFF2-40B4-BE49-F238E27FC236}">
                <a16:creationId xmlns:a16="http://schemas.microsoft.com/office/drawing/2014/main" id="{F51A3ED8-7A0A-B544-739D-1BACEF4988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781" y="5071785"/>
            <a:ext cx="227818" cy="218737"/>
          </a:xfrm>
          <a:prstGeom prst="rect">
            <a:avLst/>
          </a:prstGeom>
        </p:spPr>
      </p:pic>
      <p:pic>
        <p:nvPicPr>
          <p:cNvPr id="7" name="Picture 44" descr="Icon&#10;&#10;Description automatically generated">
            <a:extLst>
              <a:ext uri="{FF2B5EF4-FFF2-40B4-BE49-F238E27FC236}">
                <a16:creationId xmlns:a16="http://schemas.microsoft.com/office/drawing/2014/main" id="{9E8EA415-12F5-7125-188A-D5A980313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831" y="5366864"/>
            <a:ext cx="227818" cy="218737"/>
          </a:xfrm>
          <a:prstGeom prst="rect">
            <a:avLst/>
          </a:prstGeom>
        </p:spPr>
      </p:pic>
      <p:pic>
        <p:nvPicPr>
          <p:cNvPr id="8" name="Picture 44" descr="Icon&#10;&#10;Description automatically generated">
            <a:extLst>
              <a:ext uri="{FF2B5EF4-FFF2-40B4-BE49-F238E27FC236}">
                <a16:creationId xmlns:a16="http://schemas.microsoft.com/office/drawing/2014/main" id="{E84E6103-DDB0-36EC-A0A4-5DB2CD493C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781" y="5661943"/>
            <a:ext cx="227818" cy="218737"/>
          </a:xfrm>
          <a:prstGeom prst="rect">
            <a:avLst/>
          </a:prstGeom>
        </p:spPr>
      </p:pic>
      <p:pic>
        <p:nvPicPr>
          <p:cNvPr id="9" name="Picture 44" descr="Icon&#10;&#10;Description automatically generated">
            <a:extLst>
              <a:ext uri="{FF2B5EF4-FFF2-40B4-BE49-F238E27FC236}">
                <a16:creationId xmlns:a16="http://schemas.microsoft.com/office/drawing/2014/main" id="{8564DACD-7F42-0D12-4DF3-C847F53F60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781" y="5976961"/>
            <a:ext cx="227818" cy="218737"/>
          </a:xfrm>
          <a:prstGeom prst="rect">
            <a:avLst/>
          </a:prstGeom>
        </p:spPr>
      </p:pic>
      <p:pic>
        <p:nvPicPr>
          <p:cNvPr id="10" name="Picture 44" descr="Icon&#10;&#10;Description automatically generated">
            <a:extLst>
              <a:ext uri="{FF2B5EF4-FFF2-40B4-BE49-F238E27FC236}">
                <a16:creationId xmlns:a16="http://schemas.microsoft.com/office/drawing/2014/main" id="{8951C70B-06F5-D7F0-B517-89F0F8926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781" y="6261449"/>
            <a:ext cx="227818" cy="218737"/>
          </a:xfrm>
          <a:prstGeom prst="rect">
            <a:avLst/>
          </a:prstGeom>
        </p:spPr>
      </p:pic>
    </p:spTree>
    <p:extLst>
      <p:ext uri="{BB962C8B-B14F-4D97-AF65-F5344CB8AC3E}">
        <p14:creationId xmlns:p14="http://schemas.microsoft.com/office/powerpoint/2010/main" val="480759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6CE57E5-A47D-7C5B-15AB-36E48289877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1AEAA82-6892-3EA2-B680-166DB6577DDF}"/>
              </a:ext>
            </a:extLst>
          </p:cNvPr>
          <p:cNvSpPr txBox="1"/>
          <p:nvPr/>
        </p:nvSpPr>
        <p:spPr>
          <a:xfrm>
            <a:off x="338261" y="335845"/>
            <a:ext cx="11515477" cy="6186309"/>
          </a:xfrm>
          <a:prstGeom prst="rect">
            <a:avLst/>
          </a:prstGeom>
          <a:noFill/>
        </p:spPr>
        <p:txBody>
          <a:bodyPr wrap="square" rtlCol="0">
            <a:spAutoFit/>
          </a:bodyPr>
          <a:lstStyle/>
          <a:p>
            <a:endParaRPr lang="nl-NL" sz="2400" b="1" dirty="0">
              <a:solidFill>
                <a:schemeClr val="bg1"/>
              </a:solidFill>
              <a:latin typeface="Museo Sans Rounded 700" panose="02000000000000000000" pitchFamily="50" charset="0"/>
            </a:endParaRPr>
          </a:p>
          <a:p>
            <a:endParaRPr lang="nl-NL" sz="2400" b="1" dirty="0">
              <a:solidFill>
                <a:schemeClr val="bg1"/>
              </a:solidFill>
              <a:latin typeface="Museo Sans Rounded 700" panose="02000000000000000000" pitchFamily="50" charset="0"/>
            </a:endParaRPr>
          </a:p>
          <a:p>
            <a:endParaRPr lang="nl-NL" sz="2400" b="1" dirty="0">
              <a:solidFill>
                <a:schemeClr val="bg1"/>
              </a:solidFill>
              <a:latin typeface="Museo Sans Rounded 700" panose="02000000000000000000" pitchFamily="50" charset="0"/>
            </a:endParaRPr>
          </a:p>
          <a:p>
            <a:endParaRPr lang="nl-NL" sz="2400" b="1" dirty="0">
              <a:solidFill>
                <a:schemeClr val="bg1"/>
              </a:solidFill>
              <a:latin typeface="Museo Sans Rounded 700" panose="02000000000000000000" pitchFamily="50" charset="0"/>
            </a:endParaRPr>
          </a:p>
          <a:p>
            <a:endParaRPr lang="nl-NL" sz="2400" b="1" dirty="0">
              <a:solidFill>
                <a:schemeClr val="bg1"/>
              </a:solidFill>
              <a:latin typeface="Museo Sans Rounded 700" panose="02000000000000000000" pitchFamily="50" charset="0"/>
            </a:endParaRPr>
          </a:p>
          <a:p>
            <a:endParaRPr lang="nl-NL" sz="2400" b="1" dirty="0">
              <a:solidFill>
                <a:schemeClr val="bg1"/>
              </a:solidFill>
              <a:latin typeface="Museo Sans Rounded 700" panose="02000000000000000000" pitchFamily="50" charset="0"/>
            </a:endParaRPr>
          </a:p>
          <a:p>
            <a:endParaRPr lang="nl-NL" sz="2400" b="1" dirty="0">
              <a:solidFill>
                <a:schemeClr val="bg1"/>
              </a:solidFill>
              <a:latin typeface="Museo Sans Rounded 700" panose="02000000000000000000" pitchFamily="50" charset="0"/>
            </a:endParaRPr>
          </a:p>
          <a:p>
            <a:r>
              <a:rPr lang="nl-NL" sz="2400" b="1" dirty="0">
                <a:solidFill>
                  <a:schemeClr val="bg1"/>
                </a:solidFill>
                <a:latin typeface="Museo Sans Rounded 700" panose="02000000000000000000" pitchFamily="50" charset="0"/>
              </a:rPr>
              <a:t>Een voorbeeld:</a:t>
            </a:r>
          </a:p>
          <a:p>
            <a:r>
              <a:rPr lang="nl-NL" sz="2400" b="1" dirty="0">
                <a:solidFill>
                  <a:srgbClr val="EC008C"/>
                </a:solidFill>
                <a:latin typeface="Museo Sans Rounded 700" panose="02000000000000000000" pitchFamily="50" charset="0"/>
              </a:rPr>
              <a:t>Dochter: </a:t>
            </a:r>
            <a:r>
              <a:rPr lang="nl-NL" sz="2400" dirty="0">
                <a:solidFill>
                  <a:schemeClr val="bg1"/>
                </a:solidFill>
                <a:latin typeface="Museo Sans Rounded 700" panose="02000000000000000000" pitchFamily="50" charset="0"/>
              </a:rPr>
              <a:t>“De medicatie van mijn vader is nu alweer veranderd! Dit is de derde keer al in twee weken tijd!.”</a:t>
            </a:r>
          </a:p>
          <a:p>
            <a:endParaRPr lang="nl-NL" sz="2400" dirty="0">
              <a:solidFill>
                <a:schemeClr val="bg1"/>
              </a:solidFill>
              <a:latin typeface="Museo Sans Rounded 700" panose="02000000000000000000" pitchFamily="50" charset="0"/>
            </a:endParaRPr>
          </a:p>
          <a:p>
            <a:r>
              <a:rPr lang="nl-NL" sz="2400" b="1" dirty="0">
                <a:solidFill>
                  <a:srgbClr val="EC008C"/>
                </a:solidFill>
                <a:latin typeface="Museo Sans Rounded 700" panose="02000000000000000000" pitchFamily="50" charset="0"/>
              </a:rPr>
              <a:t>Zorgverlener: </a:t>
            </a:r>
            <a:r>
              <a:rPr lang="nl-NL" sz="2400" dirty="0">
                <a:solidFill>
                  <a:schemeClr val="bg1"/>
                </a:solidFill>
                <a:latin typeface="Museo Sans Rounded 700" panose="02000000000000000000" pitchFamily="50" charset="0"/>
              </a:rPr>
              <a:t>“Begrijp ik het goed dat u het daar niet mee eens bent?” </a:t>
            </a:r>
            <a:r>
              <a:rPr lang="nl-NL" sz="2400" dirty="0">
                <a:solidFill>
                  <a:srgbClr val="EC008C"/>
                </a:solidFill>
                <a:latin typeface="Museo Sans Rounded 700" panose="02000000000000000000" pitchFamily="50" charset="0"/>
              </a:rPr>
              <a:t>(Reflectie)</a:t>
            </a:r>
          </a:p>
          <a:p>
            <a:endParaRPr lang="nl-NL" sz="2400" dirty="0">
              <a:solidFill>
                <a:srgbClr val="EC008C"/>
              </a:solidFill>
              <a:latin typeface="Museo Sans Rounded 700" panose="02000000000000000000" pitchFamily="50" charset="0"/>
            </a:endParaRPr>
          </a:p>
          <a:p>
            <a:r>
              <a:rPr lang="nl-NL" sz="2400" b="1" dirty="0">
                <a:solidFill>
                  <a:srgbClr val="EC008C"/>
                </a:solidFill>
                <a:latin typeface="Museo Sans Rounded 700" panose="02000000000000000000" pitchFamily="50" charset="0"/>
              </a:rPr>
              <a:t>Dochter: </a:t>
            </a:r>
            <a:r>
              <a:rPr lang="nl-NL" sz="2400" dirty="0">
                <a:solidFill>
                  <a:schemeClr val="bg1"/>
                </a:solidFill>
                <a:latin typeface="Museo Sans Rounded 700" panose="02000000000000000000" pitchFamily="50" charset="0"/>
              </a:rPr>
              <a:t>“Nee, dat is het niet. Ik ben eerder teleurgesteld, omdat we hadden afgesproken dat ik betrokken zou worden bij gesprekken over medicatie.”</a:t>
            </a:r>
          </a:p>
          <a:p>
            <a:pPr algn="r"/>
            <a:endParaRPr lang="nl-NL" sz="3600" dirty="0">
              <a:solidFill>
                <a:srgbClr val="EC008C"/>
              </a:solidFill>
              <a:latin typeface="Museo Sans Rounded 700" panose="02000000000000000000" pitchFamily="50" charset="0"/>
            </a:endParaRPr>
          </a:p>
        </p:txBody>
      </p:sp>
      <p:sp>
        <p:nvSpPr>
          <p:cNvPr id="11" name="Rechthoek: afgeronde hoeken 10">
            <a:extLst>
              <a:ext uri="{FF2B5EF4-FFF2-40B4-BE49-F238E27FC236}">
                <a16:creationId xmlns:a16="http://schemas.microsoft.com/office/drawing/2014/main" id="{EBFB2D7D-FE0E-3A3F-01A7-44D8F1CDD584}"/>
              </a:ext>
            </a:extLst>
          </p:cNvPr>
          <p:cNvSpPr/>
          <p:nvPr/>
        </p:nvSpPr>
        <p:spPr>
          <a:xfrm>
            <a:off x="3567436" y="437707"/>
            <a:ext cx="5057126" cy="1916387"/>
          </a:xfrm>
          <a:prstGeom prst="roundRect">
            <a:avLst/>
          </a:prstGeom>
          <a:solidFill>
            <a:srgbClr val="007586"/>
          </a:solidFill>
          <a:ln>
            <a:solidFill>
              <a:srgbClr val="007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Maak je een reflectie en zit je er naast?</a:t>
            </a:r>
          </a:p>
          <a:p>
            <a:pPr algn="ctr"/>
            <a:r>
              <a:rPr lang="nl-NL" dirty="0"/>
              <a:t>Dat is niet erg!</a:t>
            </a:r>
          </a:p>
          <a:p>
            <a:pPr algn="ctr"/>
            <a:endParaRPr lang="nl-NL" dirty="0"/>
          </a:p>
          <a:p>
            <a:pPr algn="ctr"/>
            <a:r>
              <a:rPr lang="nl-NL" dirty="0"/>
              <a:t>De ander geeft het terug in zijn antwoord en geeft dan aan wat hij wél bedoelt.</a:t>
            </a:r>
          </a:p>
        </p:txBody>
      </p:sp>
    </p:spTree>
    <p:extLst>
      <p:ext uri="{BB962C8B-B14F-4D97-AF65-F5344CB8AC3E}">
        <p14:creationId xmlns:p14="http://schemas.microsoft.com/office/powerpoint/2010/main" val="1387081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C0F9912-51F3-6ABD-1991-AB30190492F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0510857-F3B7-F72F-AA15-E1A04E296004}"/>
              </a:ext>
            </a:extLst>
          </p:cNvPr>
          <p:cNvSpPr txBox="1"/>
          <p:nvPr/>
        </p:nvSpPr>
        <p:spPr>
          <a:xfrm>
            <a:off x="873075" y="3301779"/>
            <a:ext cx="4823361" cy="1261884"/>
          </a:xfrm>
          <a:prstGeom prst="rect">
            <a:avLst/>
          </a:prstGeom>
          <a:noFill/>
        </p:spPr>
        <p:txBody>
          <a:bodyPr wrap="square" rtlCol="0">
            <a:spAutoFit/>
          </a:bodyPr>
          <a:lstStyle/>
          <a:p>
            <a:pPr algn="ctr"/>
            <a:r>
              <a:rPr lang="en-US" sz="2800" dirty="0">
                <a:solidFill>
                  <a:schemeClr val="bg1"/>
                </a:solidFill>
                <a:latin typeface="Museo Sans Rounded 500" panose="02000000000000000000" pitchFamily="50" charset="0"/>
              </a:rPr>
              <a:t>Geef een </a:t>
            </a:r>
            <a:r>
              <a:rPr lang="en-US" sz="2800" dirty="0" err="1">
                <a:solidFill>
                  <a:schemeClr val="bg1"/>
                </a:solidFill>
                <a:latin typeface="Museo Sans Rounded 500" panose="02000000000000000000" pitchFamily="50" charset="0"/>
              </a:rPr>
              <a:t>reflectie</a:t>
            </a:r>
            <a:endParaRPr lang="en-NL" sz="2800" dirty="0">
              <a:solidFill>
                <a:srgbClr val="007586"/>
              </a:solidFill>
              <a:latin typeface="Museo Sans Rounded 500" panose="02000000000000000000" pitchFamily="50" charset="0"/>
            </a:endParaRPr>
          </a:p>
          <a:p>
            <a:pPr algn="ctr"/>
            <a:endParaRPr lang="en-US" sz="2800" dirty="0">
              <a:latin typeface="Museo Sans Rounded 500" panose="02000000000000000000" pitchFamily="50" charset="0"/>
            </a:endParaRPr>
          </a:p>
          <a:p>
            <a:pPr algn="ctr"/>
            <a:endParaRPr lang="en-US" sz="2000" dirty="0">
              <a:solidFill>
                <a:schemeClr val="bg1"/>
              </a:solidFill>
              <a:latin typeface="Museo Sans Rounded 500" panose="02000000000000000000" pitchFamily="50" charset="0"/>
            </a:endParaRPr>
          </a:p>
        </p:txBody>
      </p:sp>
      <p:sp>
        <p:nvSpPr>
          <p:cNvPr id="4" name="TextBox 3">
            <a:extLst>
              <a:ext uri="{FF2B5EF4-FFF2-40B4-BE49-F238E27FC236}">
                <a16:creationId xmlns:a16="http://schemas.microsoft.com/office/drawing/2014/main" id="{C054815A-8452-45E6-7C14-52E723DC2056}"/>
              </a:ext>
            </a:extLst>
          </p:cNvPr>
          <p:cNvSpPr txBox="1"/>
          <p:nvPr/>
        </p:nvSpPr>
        <p:spPr>
          <a:xfrm>
            <a:off x="986881" y="2721113"/>
            <a:ext cx="4595750" cy="707886"/>
          </a:xfrm>
          <a:prstGeom prst="rect">
            <a:avLst/>
          </a:prstGeom>
          <a:noFill/>
        </p:spPr>
        <p:txBody>
          <a:bodyPr wrap="square" rtlCol="0">
            <a:spAutoFit/>
          </a:bodyPr>
          <a:lstStyle/>
          <a:p>
            <a:pPr algn="ctr"/>
            <a:r>
              <a:rPr lang="en-US" sz="4000" b="1" dirty="0" err="1">
                <a:latin typeface="Museo Sans Rounded 700" panose="02000000000000000000" pitchFamily="50" charset="0"/>
              </a:rPr>
              <a:t>Oefening</a:t>
            </a:r>
            <a:r>
              <a:rPr lang="en-US" sz="4000" b="1" dirty="0">
                <a:latin typeface="Museo Sans Rounded 700" panose="02000000000000000000" pitchFamily="50" charset="0"/>
              </a:rPr>
              <a:t> </a:t>
            </a:r>
            <a:r>
              <a:rPr lang="en-US" sz="2400" dirty="0">
                <a:latin typeface="Museo Sans Rounded 700" panose="02000000000000000000" pitchFamily="50" charset="0"/>
              </a:rPr>
              <a:t> </a:t>
            </a:r>
            <a:endParaRPr lang="en-NL" sz="2400" dirty="0">
              <a:latin typeface="Museo Sans Rounded 700" panose="02000000000000000000" pitchFamily="50" charset="0"/>
            </a:endParaRPr>
          </a:p>
        </p:txBody>
      </p:sp>
      <p:pic>
        <p:nvPicPr>
          <p:cNvPr id="5" name="Afbeelding 4">
            <a:extLst>
              <a:ext uri="{FF2B5EF4-FFF2-40B4-BE49-F238E27FC236}">
                <a16:creationId xmlns:a16="http://schemas.microsoft.com/office/drawing/2014/main" id="{3AC1A90F-EBF7-81BC-D4FC-92FA15FD554E}"/>
              </a:ext>
            </a:extLst>
          </p:cNvPr>
          <p:cNvPicPr>
            <a:picLocks noChangeAspect="1"/>
          </p:cNvPicPr>
          <p:nvPr/>
        </p:nvPicPr>
        <p:blipFill>
          <a:blip r:embed="rId3"/>
          <a:stretch>
            <a:fillRect/>
          </a:stretch>
        </p:blipFill>
        <p:spPr>
          <a:xfrm>
            <a:off x="6432605" y="1049573"/>
            <a:ext cx="5438043" cy="5486400"/>
          </a:xfrm>
          <a:prstGeom prst="rect">
            <a:avLst/>
          </a:prstGeom>
        </p:spPr>
      </p:pic>
      <p:sp>
        <p:nvSpPr>
          <p:cNvPr id="6" name="Tekstvak 5">
            <a:extLst>
              <a:ext uri="{FF2B5EF4-FFF2-40B4-BE49-F238E27FC236}">
                <a16:creationId xmlns:a16="http://schemas.microsoft.com/office/drawing/2014/main" id="{E60A6311-702C-EDDF-7CBC-F58B47C2CC03}"/>
              </a:ext>
            </a:extLst>
          </p:cNvPr>
          <p:cNvSpPr txBox="1"/>
          <p:nvPr/>
        </p:nvSpPr>
        <p:spPr>
          <a:xfrm>
            <a:off x="6997149" y="2152149"/>
            <a:ext cx="2262846" cy="400110"/>
          </a:xfrm>
          <a:prstGeom prst="rect">
            <a:avLst/>
          </a:prstGeom>
          <a:noFill/>
        </p:spPr>
        <p:txBody>
          <a:bodyPr wrap="square" rtlCol="0">
            <a:spAutoFit/>
          </a:bodyPr>
          <a:lstStyle/>
          <a:p>
            <a:pPr algn="ctr"/>
            <a:r>
              <a:rPr lang="nl-NL" sz="2000" b="1" dirty="0"/>
              <a:t>Oefenen, oefenen…</a:t>
            </a:r>
          </a:p>
        </p:txBody>
      </p:sp>
    </p:spTree>
    <p:extLst>
      <p:ext uri="{BB962C8B-B14F-4D97-AF65-F5344CB8AC3E}">
        <p14:creationId xmlns:p14="http://schemas.microsoft.com/office/powerpoint/2010/main" val="1682742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1386537-DFD9-393C-AAB7-0417ACC24E3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4F9BA9E-2D6B-4DB3-DC50-A7E07D0604E9}"/>
              </a:ext>
            </a:extLst>
          </p:cNvPr>
          <p:cNvSpPr txBox="1"/>
          <p:nvPr/>
        </p:nvSpPr>
        <p:spPr>
          <a:xfrm>
            <a:off x="873075" y="3301779"/>
            <a:ext cx="4823361" cy="1692771"/>
          </a:xfrm>
          <a:prstGeom prst="rect">
            <a:avLst/>
          </a:prstGeom>
          <a:noFill/>
        </p:spPr>
        <p:txBody>
          <a:bodyPr wrap="square" rtlCol="0">
            <a:spAutoFit/>
          </a:bodyPr>
          <a:lstStyle/>
          <a:p>
            <a:pPr algn="ctr"/>
            <a:r>
              <a:rPr lang="en-US" sz="2800" dirty="0">
                <a:solidFill>
                  <a:schemeClr val="bg1"/>
                </a:solidFill>
                <a:latin typeface="Museo Sans Rounded 500" panose="02000000000000000000" pitchFamily="50" charset="0"/>
              </a:rPr>
              <a:t>Check-in</a:t>
            </a:r>
          </a:p>
          <a:p>
            <a:pPr algn="ctr"/>
            <a:endParaRPr lang="en-NL" sz="2800" dirty="0">
              <a:solidFill>
                <a:srgbClr val="007586"/>
              </a:solidFill>
              <a:latin typeface="Museo Sans Rounded 500" panose="02000000000000000000" pitchFamily="50" charset="0"/>
            </a:endParaRPr>
          </a:p>
          <a:p>
            <a:pPr algn="ctr"/>
            <a:endParaRPr lang="en-US" sz="2800" dirty="0">
              <a:latin typeface="Museo Sans Rounded 500" panose="02000000000000000000" pitchFamily="50" charset="0"/>
            </a:endParaRPr>
          </a:p>
          <a:p>
            <a:pPr algn="ctr"/>
            <a:endParaRPr lang="en-US" sz="2000" dirty="0">
              <a:solidFill>
                <a:schemeClr val="bg1"/>
              </a:solidFill>
              <a:latin typeface="Museo Sans Rounded 500" panose="02000000000000000000" pitchFamily="50" charset="0"/>
            </a:endParaRPr>
          </a:p>
        </p:txBody>
      </p:sp>
      <p:sp>
        <p:nvSpPr>
          <p:cNvPr id="4" name="TextBox 3">
            <a:extLst>
              <a:ext uri="{FF2B5EF4-FFF2-40B4-BE49-F238E27FC236}">
                <a16:creationId xmlns:a16="http://schemas.microsoft.com/office/drawing/2014/main" id="{208BB0D4-4FFF-FFC8-19BF-589FDCD6B481}"/>
              </a:ext>
            </a:extLst>
          </p:cNvPr>
          <p:cNvSpPr txBox="1"/>
          <p:nvPr/>
        </p:nvSpPr>
        <p:spPr>
          <a:xfrm>
            <a:off x="986881" y="2721113"/>
            <a:ext cx="4595750" cy="707886"/>
          </a:xfrm>
          <a:prstGeom prst="rect">
            <a:avLst/>
          </a:prstGeom>
          <a:noFill/>
        </p:spPr>
        <p:txBody>
          <a:bodyPr wrap="square" rtlCol="0">
            <a:spAutoFit/>
          </a:bodyPr>
          <a:lstStyle/>
          <a:p>
            <a:pPr algn="ctr"/>
            <a:r>
              <a:rPr lang="en-US" sz="4000" b="1" dirty="0" err="1">
                <a:latin typeface="Museo Sans Rounded 700" panose="02000000000000000000" pitchFamily="50" charset="0"/>
              </a:rPr>
              <a:t>Oefening</a:t>
            </a:r>
            <a:r>
              <a:rPr lang="en-US" sz="4000" b="1" dirty="0">
                <a:latin typeface="Museo Sans Rounded 700" panose="02000000000000000000" pitchFamily="50" charset="0"/>
              </a:rPr>
              <a:t> </a:t>
            </a:r>
            <a:r>
              <a:rPr lang="en-US" sz="2400" dirty="0">
                <a:latin typeface="Museo Sans Rounded 700" panose="02000000000000000000" pitchFamily="50" charset="0"/>
              </a:rPr>
              <a:t> </a:t>
            </a:r>
            <a:endParaRPr lang="en-NL" sz="2400" dirty="0">
              <a:latin typeface="Museo Sans Rounded 700" panose="02000000000000000000" pitchFamily="50" charset="0"/>
            </a:endParaRPr>
          </a:p>
        </p:txBody>
      </p:sp>
      <p:pic>
        <p:nvPicPr>
          <p:cNvPr id="5" name="Afbeelding 4">
            <a:extLst>
              <a:ext uri="{FF2B5EF4-FFF2-40B4-BE49-F238E27FC236}">
                <a16:creationId xmlns:a16="http://schemas.microsoft.com/office/drawing/2014/main" id="{25E1191C-CB67-9897-DABA-CBCA7CF82EEF}"/>
              </a:ext>
            </a:extLst>
          </p:cNvPr>
          <p:cNvPicPr>
            <a:picLocks noChangeAspect="1"/>
          </p:cNvPicPr>
          <p:nvPr/>
        </p:nvPicPr>
        <p:blipFill>
          <a:blip r:embed="rId3"/>
          <a:stretch>
            <a:fillRect/>
          </a:stretch>
        </p:blipFill>
        <p:spPr>
          <a:xfrm>
            <a:off x="6432605" y="1049573"/>
            <a:ext cx="5438043" cy="5486400"/>
          </a:xfrm>
          <a:prstGeom prst="rect">
            <a:avLst/>
          </a:prstGeom>
        </p:spPr>
      </p:pic>
      <p:sp>
        <p:nvSpPr>
          <p:cNvPr id="6" name="Tekstvak 5">
            <a:extLst>
              <a:ext uri="{FF2B5EF4-FFF2-40B4-BE49-F238E27FC236}">
                <a16:creationId xmlns:a16="http://schemas.microsoft.com/office/drawing/2014/main" id="{DC4A55BB-4C7D-81E3-BFC7-92EA1F906792}"/>
              </a:ext>
            </a:extLst>
          </p:cNvPr>
          <p:cNvSpPr txBox="1"/>
          <p:nvPr/>
        </p:nvSpPr>
        <p:spPr>
          <a:xfrm>
            <a:off x="6997149" y="2013227"/>
            <a:ext cx="2262846" cy="707886"/>
          </a:xfrm>
          <a:prstGeom prst="rect">
            <a:avLst/>
          </a:prstGeom>
          <a:noFill/>
        </p:spPr>
        <p:txBody>
          <a:bodyPr wrap="square" rtlCol="0">
            <a:spAutoFit/>
          </a:bodyPr>
          <a:lstStyle/>
          <a:p>
            <a:pPr algn="ctr"/>
            <a:r>
              <a:rPr lang="nl-NL" sz="2000" b="1" dirty="0"/>
              <a:t>En nog meer oefenen…</a:t>
            </a:r>
          </a:p>
        </p:txBody>
      </p:sp>
    </p:spTree>
    <p:extLst>
      <p:ext uri="{BB962C8B-B14F-4D97-AF65-F5344CB8AC3E}">
        <p14:creationId xmlns:p14="http://schemas.microsoft.com/office/powerpoint/2010/main" val="133039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8E4BE74-9EBA-09F6-595F-6044962ACFA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266B872-4E10-EB4D-5CFD-BD0941814C46}"/>
              </a:ext>
            </a:extLst>
          </p:cNvPr>
          <p:cNvSpPr txBox="1"/>
          <p:nvPr/>
        </p:nvSpPr>
        <p:spPr>
          <a:xfrm>
            <a:off x="700634" y="1252372"/>
            <a:ext cx="4976597" cy="62478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rPr>
              <a:t>  </a:t>
            </a:r>
            <a:r>
              <a:rPr lang="en-US" sz="2000" dirty="0">
                <a:solidFill>
                  <a:prstClr val="white"/>
                </a:solidFill>
                <a:latin typeface="Museo Sans Rounded 500" panose="02000000000000000000" pitchFamily="50" charset="0"/>
              </a:rPr>
              <a:t>Kies vooraf een cliënt, een zorg- of </a:t>
            </a:r>
            <a:br>
              <a:rPr lang="en-US" sz="2000" dirty="0">
                <a:solidFill>
                  <a:prstClr val="white"/>
                </a:solidFill>
                <a:latin typeface="Museo Sans Rounded 500" panose="02000000000000000000" pitchFamily="50" charset="0"/>
              </a:rPr>
            </a:br>
            <a:r>
              <a:rPr lang="en-US" sz="2000" dirty="0">
                <a:solidFill>
                  <a:prstClr val="white"/>
                </a:solidFill>
                <a:latin typeface="Museo Sans Rounded 500" panose="02000000000000000000" pitchFamily="50" charset="0"/>
              </a:rPr>
              <a:t>  </a:t>
            </a:r>
            <a:r>
              <a:rPr lang="en-US" sz="2000" dirty="0" err="1">
                <a:solidFill>
                  <a:prstClr val="white"/>
                </a:solidFill>
                <a:latin typeface="Museo Sans Rounded 500" panose="02000000000000000000" pitchFamily="50" charset="0"/>
              </a:rPr>
              <a:t>overlegmoment</a:t>
            </a:r>
            <a:r>
              <a:rPr lang="en-US" sz="2000" dirty="0">
                <a:solidFill>
                  <a:prstClr val="white"/>
                </a:solidFill>
                <a:latin typeface="Museo Sans Rounded 500" panose="02000000000000000000" pitchFamily="50" charset="0"/>
              </a:rPr>
              <a:t> uit.</a:t>
            </a:r>
            <a:endPar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rPr>
              <a:t>   </a:t>
            </a:r>
            <a:r>
              <a:rPr lang="en-US" sz="2000" dirty="0">
                <a:solidFill>
                  <a:prstClr val="white"/>
                </a:solidFill>
                <a:latin typeface="Museo Sans Rounded 500" panose="02000000000000000000" pitchFamily="50" charset="0"/>
              </a:rPr>
              <a:t>Ga in het gesprek bewust letten op het     </a:t>
            </a:r>
            <a:br>
              <a:rPr lang="en-US" sz="2000" dirty="0">
                <a:solidFill>
                  <a:prstClr val="white"/>
                </a:solidFill>
                <a:latin typeface="Museo Sans Rounded 500" panose="02000000000000000000" pitchFamily="50" charset="0"/>
              </a:rPr>
            </a:br>
            <a:r>
              <a:rPr lang="en-US" sz="2000" dirty="0">
                <a:solidFill>
                  <a:prstClr val="white"/>
                </a:solidFill>
                <a:latin typeface="Museo Sans Rounded 500" panose="02000000000000000000" pitchFamily="50" charset="0"/>
              </a:rPr>
              <a:t>   </a:t>
            </a:r>
            <a:r>
              <a:rPr lang="en-US" sz="2000" dirty="0" err="1">
                <a:solidFill>
                  <a:prstClr val="white"/>
                </a:solidFill>
                <a:latin typeface="Museo Sans Rounded 500" panose="02000000000000000000" pitchFamily="50" charset="0"/>
              </a:rPr>
              <a:t>maken</a:t>
            </a:r>
            <a:r>
              <a:rPr lang="en-US" sz="2000" dirty="0">
                <a:solidFill>
                  <a:prstClr val="white"/>
                </a:solidFill>
                <a:latin typeface="Museo Sans Rounded 500" panose="02000000000000000000" pitchFamily="50" charset="0"/>
              </a:rPr>
              <a:t> van reflecties (minimaal 1 per </a:t>
            </a:r>
            <a:br>
              <a:rPr lang="en-US" sz="2000" dirty="0">
                <a:solidFill>
                  <a:prstClr val="white"/>
                </a:solidFill>
                <a:latin typeface="Museo Sans Rounded 500" panose="02000000000000000000" pitchFamily="50" charset="0"/>
              </a:rPr>
            </a:br>
            <a:r>
              <a:rPr lang="en-US" sz="2000" dirty="0">
                <a:solidFill>
                  <a:prstClr val="white"/>
                </a:solidFill>
                <a:latin typeface="Museo Sans Rounded 500" panose="02000000000000000000" pitchFamily="50" charset="0"/>
              </a:rPr>
              <a:t>   </a:t>
            </a:r>
            <a:r>
              <a:rPr lang="en-US" sz="2000" dirty="0" err="1">
                <a:solidFill>
                  <a:prstClr val="white"/>
                </a:solidFill>
                <a:latin typeface="Museo Sans Rounded 500" panose="02000000000000000000" pitchFamily="50" charset="0"/>
              </a:rPr>
              <a:t>gesprek</a:t>
            </a:r>
            <a:r>
              <a:rPr lang="en-US" sz="2000" dirty="0">
                <a:solidFill>
                  <a:prstClr val="white"/>
                </a:solidFill>
                <a:latin typeface="Museo Sans Rounded 500" panose="02000000000000000000" pitchFamily="50"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rPr>
              <a:t>   Observeer: wat hoor en wat zie ik?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rPr>
              <a:t>   </a:t>
            </a:r>
            <a:r>
              <a:rPr lang="en-US" sz="2000" dirty="0">
                <a:solidFill>
                  <a:prstClr val="white"/>
                </a:solidFill>
                <a:latin typeface="Museo Sans Rounded 500" panose="02000000000000000000" pitchFamily="50" charset="0"/>
              </a:rPr>
              <a:t>Reflecteer na afloop: wat ging goed? </a:t>
            </a:r>
            <a:br>
              <a:rPr lang="en-US" sz="2000" dirty="0">
                <a:solidFill>
                  <a:prstClr val="white"/>
                </a:solidFill>
                <a:latin typeface="Museo Sans Rounded 500" panose="02000000000000000000" pitchFamily="50" charset="0"/>
              </a:rPr>
            </a:br>
            <a:r>
              <a:rPr lang="en-US" sz="2000" dirty="0">
                <a:solidFill>
                  <a:prstClr val="white"/>
                </a:solidFill>
                <a:latin typeface="Museo Sans Rounded 500" panose="02000000000000000000" pitchFamily="50" charset="0"/>
              </a:rPr>
              <a:t>   Wat minder? Hoe reageerde de </a:t>
            </a:r>
            <a:r>
              <a:rPr lang="en-US" sz="2000" dirty="0" err="1">
                <a:solidFill>
                  <a:prstClr val="white"/>
                </a:solidFill>
                <a:latin typeface="Museo Sans Rounded 500" panose="02000000000000000000" pitchFamily="50" charset="0"/>
              </a:rPr>
              <a:t>ander</a:t>
            </a:r>
            <a:r>
              <a:rPr lang="en-US" sz="2000" dirty="0">
                <a:solidFill>
                  <a:prstClr val="white"/>
                </a:solidFill>
                <a:latin typeface="Museo Sans Rounded 500" panose="02000000000000000000" pitchFamily="50" charset="0"/>
              </a:rPr>
              <a:t> </a:t>
            </a:r>
            <a:br>
              <a:rPr lang="en-US" sz="2000" dirty="0">
                <a:solidFill>
                  <a:prstClr val="white"/>
                </a:solidFill>
                <a:latin typeface="Museo Sans Rounded 500" panose="02000000000000000000" pitchFamily="50" charset="0"/>
              </a:rPr>
            </a:br>
            <a:r>
              <a:rPr lang="en-US" sz="2000" dirty="0">
                <a:solidFill>
                  <a:prstClr val="white"/>
                </a:solidFill>
                <a:latin typeface="Museo Sans Rounded 500" panose="02000000000000000000" pitchFamily="50" charset="0"/>
              </a:rPr>
              <a:t>   </a:t>
            </a:r>
            <a:r>
              <a:rPr lang="en-US" sz="2000" dirty="0" err="1">
                <a:solidFill>
                  <a:prstClr val="white"/>
                </a:solidFill>
                <a:latin typeface="Museo Sans Rounded 500" panose="02000000000000000000" pitchFamily="50" charset="0"/>
              </a:rPr>
              <a:t>hierop</a:t>
            </a:r>
            <a:r>
              <a:rPr lang="en-US" sz="2000" dirty="0">
                <a:solidFill>
                  <a:prstClr val="white"/>
                </a:solidFill>
                <a:latin typeface="Museo Sans Rounded 500" panose="02000000000000000000" pitchFamily="50" charset="0"/>
              </a:rPr>
              <a:t>? Wat heeft het mij en de </a:t>
            </a:r>
            <a:r>
              <a:rPr lang="en-US" sz="2000" dirty="0" err="1">
                <a:solidFill>
                  <a:prstClr val="white"/>
                </a:solidFill>
                <a:latin typeface="Museo Sans Rounded 500" panose="02000000000000000000" pitchFamily="50" charset="0"/>
              </a:rPr>
              <a:t>ander</a:t>
            </a:r>
            <a:r>
              <a:rPr lang="en-US" sz="2000" dirty="0">
                <a:solidFill>
                  <a:prstClr val="white"/>
                </a:solidFill>
                <a:latin typeface="Museo Sans Rounded 500" panose="02000000000000000000" pitchFamily="50" charset="0"/>
              </a:rPr>
              <a:t> </a:t>
            </a:r>
            <a:br>
              <a:rPr lang="en-US" sz="2000" dirty="0">
                <a:solidFill>
                  <a:prstClr val="white"/>
                </a:solidFill>
                <a:latin typeface="Museo Sans Rounded 500" panose="02000000000000000000" pitchFamily="50" charset="0"/>
              </a:rPr>
            </a:br>
            <a:r>
              <a:rPr lang="en-US" sz="2000" dirty="0">
                <a:solidFill>
                  <a:prstClr val="white"/>
                </a:solidFill>
                <a:latin typeface="Museo Sans Rounded 500" panose="02000000000000000000" pitchFamily="50" charset="0"/>
              </a:rPr>
              <a:t>   </a:t>
            </a:r>
            <a:r>
              <a:rPr lang="en-US" sz="2000" dirty="0" err="1">
                <a:solidFill>
                  <a:prstClr val="white"/>
                </a:solidFill>
                <a:latin typeface="Museo Sans Rounded 500" panose="02000000000000000000" pitchFamily="50" charset="0"/>
              </a:rPr>
              <a:t>opgeleverd</a:t>
            </a:r>
            <a:r>
              <a:rPr lang="en-US" sz="2000" dirty="0">
                <a:solidFill>
                  <a:prstClr val="white"/>
                </a:solidFill>
                <a:latin typeface="Museo Sans Rounded 500" panose="02000000000000000000" pitchFamily="50" charset="0"/>
              </a:rPr>
              <a:t>? Wat ga ik de volgende </a:t>
            </a:r>
            <a:r>
              <a:rPr lang="en-US" sz="2000" dirty="0" err="1">
                <a:solidFill>
                  <a:prstClr val="white"/>
                </a:solidFill>
                <a:latin typeface="Museo Sans Rounded 500" panose="02000000000000000000" pitchFamily="50" charset="0"/>
              </a:rPr>
              <a:t>keer</a:t>
            </a:r>
            <a:r>
              <a:rPr lang="en-US" sz="2000" dirty="0">
                <a:solidFill>
                  <a:prstClr val="white"/>
                </a:solidFill>
                <a:latin typeface="Museo Sans Rounded 500" panose="02000000000000000000" pitchFamily="50" charset="0"/>
              </a:rPr>
              <a:t> </a:t>
            </a:r>
            <a:br>
              <a:rPr lang="en-US" sz="2000" dirty="0">
                <a:solidFill>
                  <a:prstClr val="white"/>
                </a:solidFill>
                <a:latin typeface="Museo Sans Rounded 500" panose="02000000000000000000" pitchFamily="50" charset="0"/>
              </a:rPr>
            </a:br>
            <a:r>
              <a:rPr lang="en-US" sz="2000" dirty="0">
                <a:solidFill>
                  <a:prstClr val="white"/>
                </a:solidFill>
                <a:latin typeface="Museo Sans Rounded 500" panose="02000000000000000000" pitchFamily="50" charset="0"/>
              </a:rPr>
              <a:t>   </a:t>
            </a:r>
            <a:r>
              <a:rPr lang="en-US" sz="2000" dirty="0" err="1">
                <a:solidFill>
                  <a:prstClr val="white"/>
                </a:solidFill>
                <a:latin typeface="Museo Sans Rounded 500" panose="02000000000000000000" pitchFamily="50" charset="0"/>
              </a:rPr>
              <a:t>anders</a:t>
            </a:r>
            <a:r>
              <a:rPr lang="en-US" sz="2000" dirty="0">
                <a:solidFill>
                  <a:prstClr val="white"/>
                </a:solidFill>
                <a:latin typeface="Museo Sans Rounded 500" panose="02000000000000000000" pitchFamily="50" charset="0"/>
              </a:rPr>
              <a:t> doen?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prstClr val="white"/>
                </a:solidFill>
                <a:latin typeface="Museo Sans Rounded 500" panose="02000000000000000000" pitchFamily="50" charset="0"/>
              </a:rPr>
              <a:t>   Herhaal zo vaak als je wilt!</a:t>
            </a:r>
            <a:endPar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2800" b="0" i="0" u="none" strike="noStrike" kern="1200" cap="none" spc="0" normalizeH="0" baseline="0" noProof="0" dirty="0">
              <a:ln>
                <a:noFill/>
              </a:ln>
              <a:solidFill>
                <a:srgbClr val="007586"/>
              </a:solidFill>
              <a:effectLst/>
              <a:uLnTx/>
              <a:uFillTx/>
              <a:latin typeface="Museo Sans Rounded 5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Museo Sans Rounded 5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p:txBody>
      </p:sp>
      <p:sp>
        <p:nvSpPr>
          <p:cNvPr id="4" name="TextBox 3">
            <a:extLst>
              <a:ext uri="{FF2B5EF4-FFF2-40B4-BE49-F238E27FC236}">
                <a16:creationId xmlns:a16="http://schemas.microsoft.com/office/drawing/2014/main" id="{5353F560-C04E-EF1E-AB1D-5B43A3A41BF2}"/>
              </a:ext>
            </a:extLst>
          </p:cNvPr>
          <p:cNvSpPr txBox="1"/>
          <p:nvPr/>
        </p:nvSpPr>
        <p:spPr>
          <a:xfrm>
            <a:off x="700634" y="470893"/>
            <a:ext cx="45957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Museo Sans Rounded 700" panose="02000000000000000000" pitchFamily="50" charset="0"/>
              </a:rPr>
              <a:t> </a:t>
            </a:r>
            <a:r>
              <a:rPr kumimoji="0" lang="en-US" sz="2400" b="0" i="0" u="none" strike="noStrike" kern="1200" cap="none" spc="0" normalizeH="0" baseline="0" noProof="0" dirty="0">
                <a:ln>
                  <a:noFill/>
                </a:ln>
                <a:solidFill>
                  <a:prstClr val="black"/>
                </a:solidFill>
                <a:effectLst/>
                <a:uLnTx/>
                <a:uFillTx/>
                <a:latin typeface="Museo Sans Rounded 700" panose="02000000000000000000" pitchFamily="50" charset="0"/>
                <a:ea typeface="+mn-ea"/>
                <a:cs typeface="+mn-cs"/>
              </a:rPr>
              <a:t> </a:t>
            </a:r>
            <a:endParaRPr kumimoji="0" lang="en-NL" sz="2400" b="0" i="0" u="none" strike="noStrike" kern="1200" cap="none" spc="0" normalizeH="0" baseline="0" noProof="0" dirty="0">
              <a:ln>
                <a:noFill/>
              </a:ln>
              <a:solidFill>
                <a:prstClr val="black"/>
              </a:solidFill>
              <a:effectLst/>
              <a:uLnTx/>
              <a:uFillTx/>
              <a:latin typeface="Museo Sans Rounded 700" panose="02000000000000000000" pitchFamily="50" charset="0"/>
              <a:ea typeface="+mn-ea"/>
              <a:cs typeface="+mn-cs"/>
            </a:endParaRPr>
          </a:p>
        </p:txBody>
      </p:sp>
      <p:pic>
        <p:nvPicPr>
          <p:cNvPr id="2" name="Afbeelding 1" descr="Afbeelding met speelgoed, vectorafbeeldingen&#10;&#10;Automatisch gegenereerde beschrijving">
            <a:extLst>
              <a:ext uri="{FF2B5EF4-FFF2-40B4-BE49-F238E27FC236}">
                <a16:creationId xmlns:a16="http://schemas.microsoft.com/office/drawing/2014/main" id="{92536DD9-FEAF-CF39-2613-3F3BB03D81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3177" y="1498862"/>
            <a:ext cx="5137608" cy="5137608"/>
          </a:xfrm>
          <a:prstGeom prst="rect">
            <a:avLst/>
          </a:prstGeom>
        </p:spPr>
      </p:pic>
      <p:sp>
        <p:nvSpPr>
          <p:cNvPr id="6" name="Tekstvak 5">
            <a:extLst>
              <a:ext uri="{FF2B5EF4-FFF2-40B4-BE49-F238E27FC236}">
                <a16:creationId xmlns:a16="http://schemas.microsoft.com/office/drawing/2014/main" id="{5B07BC35-FA8B-43F5-76E0-BF831C41A647}"/>
              </a:ext>
            </a:extLst>
          </p:cNvPr>
          <p:cNvSpPr txBox="1"/>
          <p:nvPr/>
        </p:nvSpPr>
        <p:spPr>
          <a:xfrm>
            <a:off x="6718440" y="1436132"/>
            <a:ext cx="4971233" cy="107721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prstClr val="black"/>
                </a:solidFill>
                <a:effectLst/>
                <a:uLnTx/>
                <a:uFillTx/>
                <a:latin typeface="Museo Sans Rounded 500" panose="02000000000000000000"/>
                <a:ea typeface="+mn-ea"/>
                <a:cs typeface="+mn-cs"/>
              </a:rPr>
              <a:t>Oefening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prstClr val="black"/>
                </a:solidFill>
                <a:effectLst/>
                <a:uLnTx/>
                <a:uFillTx/>
                <a:latin typeface="Museo Sans Rounded 500" panose="02000000000000000000"/>
                <a:ea typeface="+mn-ea"/>
                <a:cs typeface="+mn-cs"/>
              </a:rPr>
              <a:t>Experiment in de praktijk</a:t>
            </a:r>
          </a:p>
        </p:txBody>
      </p:sp>
      <p:pic>
        <p:nvPicPr>
          <p:cNvPr id="5" name="Picture 38" descr="Icon&#10;&#10;Description automatically generated">
            <a:extLst>
              <a:ext uri="{FF2B5EF4-FFF2-40B4-BE49-F238E27FC236}">
                <a16:creationId xmlns:a16="http://schemas.microsoft.com/office/drawing/2014/main" id="{4E289BEF-E76E-6939-F51D-ABBE226E18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608" y="5944005"/>
            <a:ext cx="287064" cy="273662"/>
          </a:xfrm>
          <a:prstGeom prst="rect">
            <a:avLst/>
          </a:prstGeom>
        </p:spPr>
      </p:pic>
      <p:pic>
        <p:nvPicPr>
          <p:cNvPr id="11" name="Picture 38" descr="Icon&#10;&#10;Description automatically generated">
            <a:extLst>
              <a:ext uri="{FF2B5EF4-FFF2-40B4-BE49-F238E27FC236}">
                <a16:creationId xmlns:a16="http://schemas.microsoft.com/office/drawing/2014/main" id="{68112156-12EA-6695-1F67-DB27B9C250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102" y="4085585"/>
            <a:ext cx="287064" cy="273662"/>
          </a:xfrm>
          <a:prstGeom prst="rect">
            <a:avLst/>
          </a:prstGeom>
        </p:spPr>
      </p:pic>
      <p:pic>
        <p:nvPicPr>
          <p:cNvPr id="12" name="Picture 38" descr="Icon&#10;&#10;Description automatically generated">
            <a:extLst>
              <a:ext uri="{FF2B5EF4-FFF2-40B4-BE49-F238E27FC236}">
                <a16:creationId xmlns:a16="http://schemas.microsoft.com/office/drawing/2014/main" id="{E0B14847-039A-966E-657F-B4124DD020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102" y="3510137"/>
            <a:ext cx="287064" cy="273662"/>
          </a:xfrm>
          <a:prstGeom prst="rect">
            <a:avLst/>
          </a:prstGeom>
        </p:spPr>
      </p:pic>
      <p:pic>
        <p:nvPicPr>
          <p:cNvPr id="13" name="Picture 38" descr="Icon&#10;&#10;Description automatically generated">
            <a:extLst>
              <a:ext uri="{FF2B5EF4-FFF2-40B4-BE49-F238E27FC236}">
                <a16:creationId xmlns:a16="http://schemas.microsoft.com/office/drawing/2014/main" id="{92CC026D-EC9F-48B6-0FC6-8F22CE1B24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608" y="2295533"/>
            <a:ext cx="287064" cy="273662"/>
          </a:xfrm>
          <a:prstGeom prst="rect">
            <a:avLst/>
          </a:prstGeom>
        </p:spPr>
      </p:pic>
      <p:pic>
        <p:nvPicPr>
          <p:cNvPr id="14" name="Picture 38" descr="Icon&#10;&#10;Description automatically generated">
            <a:extLst>
              <a:ext uri="{FF2B5EF4-FFF2-40B4-BE49-F238E27FC236}">
                <a16:creationId xmlns:a16="http://schemas.microsoft.com/office/drawing/2014/main" id="{11B47D09-23EB-CBC3-5428-DE4DAF795F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608" y="1363477"/>
            <a:ext cx="287064" cy="273662"/>
          </a:xfrm>
          <a:prstGeom prst="rect">
            <a:avLst/>
          </a:prstGeom>
        </p:spPr>
      </p:pic>
    </p:spTree>
    <p:extLst>
      <p:ext uri="{BB962C8B-B14F-4D97-AF65-F5344CB8AC3E}">
        <p14:creationId xmlns:p14="http://schemas.microsoft.com/office/powerpoint/2010/main" val="3741843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FCFFB13-B970-7B9D-99C8-5CDAF563CC7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2723B6F-E0C2-E079-C38F-765BFC160748}"/>
              </a:ext>
            </a:extLst>
          </p:cNvPr>
          <p:cNvSpPr txBox="1"/>
          <p:nvPr/>
        </p:nvSpPr>
        <p:spPr>
          <a:xfrm>
            <a:off x="6520656" y="593063"/>
            <a:ext cx="5446644" cy="5645135"/>
          </a:xfrm>
          <a:prstGeom prst="rect">
            <a:avLst/>
          </a:prstGeom>
          <a:noFill/>
        </p:spPr>
        <p:txBody>
          <a:bodyPr wrap="square" rtlCol="0">
            <a:spAutoFit/>
          </a:bodyPr>
          <a:lstStyle/>
          <a:p>
            <a:pPr algn="ctr"/>
            <a:r>
              <a:rPr lang="en-US" sz="2400" i="1" dirty="0">
                <a:solidFill>
                  <a:schemeClr val="bg1"/>
                </a:solidFill>
                <a:latin typeface="Museo Sans Rounded 500" panose="02000000000000000000" pitchFamily="50" charset="0"/>
              </a:rPr>
              <a:t> </a:t>
            </a:r>
          </a:p>
          <a:p>
            <a:pPr algn="ctr"/>
            <a:endParaRPr lang="en-US" sz="2000" b="1" i="1" dirty="0">
              <a:solidFill>
                <a:schemeClr val="bg1"/>
              </a:solidFill>
              <a:latin typeface="Museo Sans Rounded 500" panose="02000000000000000000" pitchFamily="50" charset="0"/>
            </a:endParaRPr>
          </a:p>
          <a:p>
            <a:r>
              <a:rPr lang="en-US" sz="2000" dirty="0">
                <a:solidFill>
                  <a:schemeClr val="bg1"/>
                </a:solidFill>
                <a:latin typeface="Museo Sans Rounded 500" panose="02000000000000000000" pitchFamily="50" charset="0"/>
              </a:rPr>
              <a:t>Of je nu </a:t>
            </a:r>
            <a:r>
              <a:rPr lang="en-US" sz="2000" dirty="0" err="1">
                <a:solidFill>
                  <a:schemeClr val="bg1"/>
                </a:solidFill>
                <a:latin typeface="Museo Sans Rounded 500" panose="02000000000000000000" pitchFamily="50" charset="0"/>
              </a:rPr>
              <a:t>een</a:t>
            </a:r>
            <a:r>
              <a:rPr lang="en-US" sz="2000" dirty="0">
                <a:solidFill>
                  <a:schemeClr val="bg1"/>
                </a:solidFill>
                <a:latin typeface="Museo Sans Rounded 500" panose="02000000000000000000" pitchFamily="50" charset="0"/>
              </a:rPr>
              <a:t> </a:t>
            </a:r>
            <a:r>
              <a:rPr lang="en-US" sz="2000" dirty="0" err="1">
                <a:solidFill>
                  <a:schemeClr val="bg1"/>
                </a:solidFill>
                <a:latin typeface="Museo Sans Rounded 500" panose="02000000000000000000" pitchFamily="50" charset="0"/>
              </a:rPr>
              <a:t>gesprek</a:t>
            </a:r>
            <a:r>
              <a:rPr lang="en-US" sz="2000" dirty="0">
                <a:solidFill>
                  <a:schemeClr val="bg1"/>
                </a:solidFill>
                <a:latin typeface="Museo Sans Rounded 500" panose="02000000000000000000" pitchFamily="50" charset="0"/>
              </a:rPr>
              <a:t> </a:t>
            </a:r>
            <a:r>
              <a:rPr lang="en-US" sz="2000" dirty="0" err="1">
                <a:solidFill>
                  <a:schemeClr val="bg1"/>
                </a:solidFill>
                <a:latin typeface="Museo Sans Rounded 500" panose="02000000000000000000" pitchFamily="50" charset="0"/>
              </a:rPr>
              <a:t>voert</a:t>
            </a:r>
            <a:r>
              <a:rPr lang="en-US" sz="2000" dirty="0">
                <a:solidFill>
                  <a:schemeClr val="bg1"/>
                </a:solidFill>
                <a:latin typeface="Museo Sans Rounded 500" panose="02000000000000000000" pitchFamily="50" charset="0"/>
              </a:rPr>
              <a:t> met de </a:t>
            </a:r>
            <a:r>
              <a:rPr lang="en-US" sz="2000" dirty="0" err="1">
                <a:solidFill>
                  <a:schemeClr val="bg1"/>
                </a:solidFill>
                <a:latin typeface="Museo Sans Rounded 500" panose="02000000000000000000" pitchFamily="50" charset="0"/>
              </a:rPr>
              <a:t>cliënt</a:t>
            </a:r>
            <a:r>
              <a:rPr lang="en-US" sz="2000" dirty="0">
                <a:solidFill>
                  <a:schemeClr val="bg1"/>
                </a:solidFill>
                <a:latin typeface="Museo Sans Rounded 500" panose="02000000000000000000" pitchFamily="50" charset="0"/>
              </a:rPr>
              <a:t> </a:t>
            </a:r>
            <a:br>
              <a:rPr lang="en-US" sz="2000" dirty="0">
                <a:solidFill>
                  <a:schemeClr val="bg1"/>
                </a:solidFill>
                <a:latin typeface="Museo Sans Rounded 500" panose="02000000000000000000" pitchFamily="50" charset="0"/>
              </a:rPr>
            </a:br>
            <a:r>
              <a:rPr lang="en-US" sz="2000" dirty="0">
                <a:solidFill>
                  <a:schemeClr val="bg1"/>
                </a:solidFill>
                <a:latin typeface="Museo Sans Rounded 500" panose="02000000000000000000" pitchFamily="50" charset="0"/>
              </a:rPr>
              <a:t>over </a:t>
            </a:r>
            <a:r>
              <a:rPr lang="en-US" sz="2000" dirty="0" err="1">
                <a:solidFill>
                  <a:schemeClr val="bg1"/>
                </a:solidFill>
                <a:latin typeface="Museo Sans Rounded 500" panose="02000000000000000000" pitchFamily="50" charset="0"/>
              </a:rPr>
              <a:t>zelfredzaamheid</a:t>
            </a:r>
            <a:r>
              <a:rPr lang="en-US" sz="2000" dirty="0">
                <a:solidFill>
                  <a:schemeClr val="bg1"/>
                </a:solidFill>
                <a:latin typeface="Museo Sans Rounded 500" panose="02000000000000000000" pitchFamily="50" charset="0"/>
              </a:rPr>
              <a:t>.</a:t>
            </a:r>
          </a:p>
          <a:p>
            <a:r>
              <a:rPr lang="en-US" sz="2000" dirty="0">
                <a:solidFill>
                  <a:schemeClr val="bg1"/>
                </a:solidFill>
                <a:latin typeface="Museo Sans Rounded 500" panose="02000000000000000000" pitchFamily="50" charset="0"/>
              </a:rPr>
              <a:t>Of met </a:t>
            </a:r>
            <a:r>
              <a:rPr lang="en-US" sz="2000" dirty="0" err="1">
                <a:solidFill>
                  <a:schemeClr val="bg1"/>
                </a:solidFill>
                <a:latin typeface="Museo Sans Rounded 500" panose="02000000000000000000" pitchFamily="50" charset="0"/>
              </a:rPr>
              <a:t>naasten</a:t>
            </a:r>
            <a:r>
              <a:rPr lang="en-US" sz="2000" dirty="0">
                <a:solidFill>
                  <a:schemeClr val="bg1"/>
                </a:solidFill>
                <a:latin typeface="Museo Sans Rounded 500" panose="02000000000000000000" pitchFamily="50" charset="0"/>
              </a:rPr>
              <a:t> over het </a:t>
            </a:r>
            <a:r>
              <a:rPr lang="en-US" sz="2000" dirty="0" err="1">
                <a:solidFill>
                  <a:schemeClr val="bg1"/>
                </a:solidFill>
                <a:latin typeface="Museo Sans Rounded 500" panose="02000000000000000000" pitchFamily="50" charset="0"/>
              </a:rPr>
              <a:t>maken</a:t>
            </a:r>
            <a:r>
              <a:rPr lang="en-US" sz="2000" dirty="0">
                <a:solidFill>
                  <a:schemeClr val="bg1"/>
                </a:solidFill>
                <a:latin typeface="Museo Sans Rounded 500" panose="02000000000000000000" pitchFamily="50" charset="0"/>
              </a:rPr>
              <a:t> van </a:t>
            </a:r>
            <a:r>
              <a:rPr lang="en-US" sz="2000" dirty="0" err="1">
                <a:solidFill>
                  <a:schemeClr val="bg1"/>
                </a:solidFill>
                <a:latin typeface="Museo Sans Rounded 500" panose="02000000000000000000" pitchFamily="50" charset="0"/>
              </a:rPr>
              <a:t>afspraken</a:t>
            </a:r>
            <a:r>
              <a:rPr lang="en-US" sz="2000" dirty="0">
                <a:solidFill>
                  <a:schemeClr val="bg1"/>
                </a:solidFill>
                <a:latin typeface="Museo Sans Rounded 500" panose="02000000000000000000" pitchFamily="50" charset="0"/>
              </a:rPr>
              <a:t> of het </a:t>
            </a:r>
            <a:r>
              <a:rPr lang="en-US" sz="2000" dirty="0" err="1">
                <a:solidFill>
                  <a:schemeClr val="bg1"/>
                </a:solidFill>
                <a:latin typeface="Museo Sans Rounded 500" panose="02000000000000000000" pitchFamily="50" charset="0"/>
              </a:rPr>
              <a:t>verdelen</a:t>
            </a:r>
            <a:r>
              <a:rPr lang="en-US" sz="2000" dirty="0">
                <a:solidFill>
                  <a:schemeClr val="bg1"/>
                </a:solidFill>
                <a:latin typeface="Museo Sans Rounded 500" panose="02000000000000000000" pitchFamily="50" charset="0"/>
              </a:rPr>
              <a:t> van (</a:t>
            </a:r>
            <a:r>
              <a:rPr lang="en-US" sz="2000" dirty="0" err="1">
                <a:solidFill>
                  <a:schemeClr val="bg1"/>
                </a:solidFill>
                <a:latin typeface="Museo Sans Rounded 500" panose="02000000000000000000" pitchFamily="50" charset="0"/>
              </a:rPr>
              <a:t>zorg</a:t>
            </a:r>
            <a:r>
              <a:rPr lang="en-US" sz="2000" dirty="0">
                <a:solidFill>
                  <a:schemeClr val="bg1"/>
                </a:solidFill>
                <a:latin typeface="Museo Sans Rounded 500" panose="02000000000000000000" pitchFamily="50" charset="0"/>
              </a:rPr>
              <a:t>)taken.</a:t>
            </a:r>
          </a:p>
          <a:p>
            <a:r>
              <a:rPr lang="en-US" sz="2000" i="1" dirty="0">
                <a:solidFill>
                  <a:schemeClr val="bg1"/>
                </a:solidFill>
                <a:latin typeface="Museo Sans Rounded 500" panose="02000000000000000000" pitchFamily="50" charset="0"/>
              </a:rPr>
              <a:t>        </a:t>
            </a:r>
          </a:p>
          <a:p>
            <a:r>
              <a:rPr lang="en-US" sz="2000" b="1" dirty="0">
                <a:solidFill>
                  <a:srgbClr val="A6CE39"/>
                </a:solidFill>
                <a:latin typeface="Museo Sans Rounded 500" panose="02000000000000000000" pitchFamily="50" charset="0"/>
              </a:rPr>
              <a:t>Je wilt </a:t>
            </a:r>
            <a:r>
              <a:rPr lang="en-US" sz="2000" b="1" dirty="0" err="1">
                <a:solidFill>
                  <a:srgbClr val="A6CE39"/>
                </a:solidFill>
                <a:latin typeface="Museo Sans Rounded 500" panose="02000000000000000000" pitchFamily="50" charset="0"/>
              </a:rPr>
              <a:t>dat</a:t>
            </a:r>
            <a:r>
              <a:rPr lang="en-US" sz="2000" b="1" dirty="0">
                <a:solidFill>
                  <a:srgbClr val="A6CE39"/>
                </a:solidFill>
                <a:latin typeface="Museo Sans Rounded 500" panose="02000000000000000000" pitchFamily="50" charset="0"/>
              </a:rPr>
              <a:t> het </a:t>
            </a:r>
            <a:r>
              <a:rPr lang="en-US" sz="2000" b="1" dirty="0" err="1">
                <a:solidFill>
                  <a:srgbClr val="A6CE39"/>
                </a:solidFill>
                <a:latin typeface="Museo Sans Rounded 500" panose="02000000000000000000" pitchFamily="50" charset="0"/>
              </a:rPr>
              <a:t>een</a:t>
            </a:r>
            <a:r>
              <a:rPr lang="en-US" sz="2000" b="1" dirty="0">
                <a:solidFill>
                  <a:srgbClr val="A6CE39"/>
                </a:solidFill>
                <a:latin typeface="Museo Sans Rounded 500" panose="02000000000000000000" pitchFamily="50" charset="0"/>
              </a:rPr>
              <a:t> </a:t>
            </a:r>
            <a:r>
              <a:rPr lang="en-US" sz="2000" b="1" dirty="0" err="1">
                <a:solidFill>
                  <a:srgbClr val="A6CE39"/>
                </a:solidFill>
                <a:latin typeface="Museo Sans Rounded 500" panose="02000000000000000000" pitchFamily="50" charset="0"/>
              </a:rPr>
              <a:t>goed</a:t>
            </a:r>
            <a:r>
              <a:rPr lang="en-US" sz="2000" b="1" dirty="0">
                <a:solidFill>
                  <a:srgbClr val="A6CE39"/>
                </a:solidFill>
                <a:latin typeface="Museo Sans Rounded 500" panose="02000000000000000000" pitchFamily="50" charset="0"/>
              </a:rPr>
              <a:t> </a:t>
            </a:r>
            <a:r>
              <a:rPr lang="en-US" sz="2000" b="1" dirty="0" err="1">
                <a:solidFill>
                  <a:srgbClr val="A6CE39"/>
                </a:solidFill>
                <a:latin typeface="Museo Sans Rounded 500" panose="02000000000000000000" pitchFamily="50" charset="0"/>
              </a:rPr>
              <a:t>gesprek</a:t>
            </a:r>
            <a:r>
              <a:rPr lang="en-US" sz="2000" b="1" dirty="0">
                <a:solidFill>
                  <a:srgbClr val="A6CE39"/>
                </a:solidFill>
                <a:latin typeface="Museo Sans Rounded 500" panose="02000000000000000000" pitchFamily="50" charset="0"/>
              </a:rPr>
              <a:t> is.</a:t>
            </a:r>
          </a:p>
          <a:p>
            <a:r>
              <a:rPr lang="en-US" sz="2000" b="1" i="1" dirty="0" err="1">
                <a:solidFill>
                  <a:srgbClr val="A6CE39"/>
                </a:solidFill>
                <a:latin typeface="Museo Sans Rounded 500" panose="02000000000000000000" pitchFamily="50" charset="0"/>
              </a:rPr>
              <a:t>Zes</a:t>
            </a:r>
            <a:r>
              <a:rPr lang="en-US" sz="2000" b="1" i="1" dirty="0">
                <a:solidFill>
                  <a:srgbClr val="A6CE39"/>
                </a:solidFill>
                <a:latin typeface="Museo Sans Rounded 500" panose="02000000000000000000" pitchFamily="50" charset="0"/>
              </a:rPr>
              <a:t> </a:t>
            </a:r>
            <a:r>
              <a:rPr lang="en-US" sz="2000" b="1" i="1" dirty="0" err="1">
                <a:solidFill>
                  <a:srgbClr val="A6CE39"/>
                </a:solidFill>
                <a:latin typeface="Museo Sans Rounded 500" panose="02000000000000000000" pitchFamily="50" charset="0"/>
              </a:rPr>
              <a:t>basisvaardigheden</a:t>
            </a:r>
            <a:r>
              <a:rPr lang="en-US" sz="2000" b="1" i="1" dirty="0">
                <a:solidFill>
                  <a:srgbClr val="A6CE39"/>
                </a:solidFill>
                <a:latin typeface="Museo Sans Rounded 500" panose="02000000000000000000" pitchFamily="50" charset="0"/>
              </a:rPr>
              <a:t>:</a:t>
            </a:r>
          </a:p>
          <a:p>
            <a:pPr>
              <a:lnSpc>
                <a:spcPct val="150000"/>
              </a:lnSpc>
            </a:pPr>
            <a:r>
              <a:rPr lang="en-US" sz="2000" i="1" dirty="0">
                <a:solidFill>
                  <a:schemeClr val="bg1"/>
                </a:solidFill>
                <a:latin typeface="Museo Sans Rounded 500" panose="02000000000000000000" pitchFamily="50" charset="0"/>
              </a:rPr>
              <a:t>Open </a:t>
            </a:r>
            <a:r>
              <a:rPr lang="en-US" sz="2000" i="1" dirty="0" err="1">
                <a:solidFill>
                  <a:schemeClr val="bg1"/>
                </a:solidFill>
                <a:latin typeface="Museo Sans Rounded 500" panose="02000000000000000000" pitchFamily="50" charset="0"/>
              </a:rPr>
              <a:t>vragen</a:t>
            </a:r>
            <a:r>
              <a:rPr lang="en-US" sz="2000" i="1" dirty="0">
                <a:solidFill>
                  <a:schemeClr val="bg1"/>
                </a:solidFill>
                <a:latin typeface="Museo Sans Rounded 500" panose="02000000000000000000" pitchFamily="50" charset="0"/>
              </a:rPr>
              <a:t> </a:t>
            </a:r>
            <a:r>
              <a:rPr lang="en-US" sz="2000" i="1" dirty="0" err="1">
                <a:solidFill>
                  <a:schemeClr val="bg1"/>
                </a:solidFill>
                <a:latin typeface="Museo Sans Rounded 500" panose="02000000000000000000" pitchFamily="50" charset="0"/>
              </a:rPr>
              <a:t>stellen</a:t>
            </a:r>
            <a:endParaRPr lang="en-US" sz="2000" i="1" dirty="0">
              <a:solidFill>
                <a:schemeClr val="bg1"/>
              </a:solidFill>
              <a:latin typeface="Museo Sans Rounded 500" panose="02000000000000000000" pitchFamily="50" charset="0"/>
            </a:endParaRPr>
          </a:p>
          <a:p>
            <a:pPr>
              <a:lnSpc>
                <a:spcPct val="150000"/>
              </a:lnSpc>
            </a:pPr>
            <a:r>
              <a:rPr lang="en-US" sz="2000" b="1" i="1" dirty="0" err="1">
                <a:solidFill>
                  <a:schemeClr val="bg1"/>
                </a:solidFill>
                <a:latin typeface="Museo Sans Rounded 500" panose="02000000000000000000" pitchFamily="50" charset="0"/>
              </a:rPr>
              <a:t>Bevestigen</a:t>
            </a:r>
            <a:endParaRPr lang="en-US" sz="2000" b="1" i="1" dirty="0">
              <a:solidFill>
                <a:schemeClr val="bg1"/>
              </a:solidFill>
              <a:latin typeface="Museo Sans Rounded 500" panose="02000000000000000000" pitchFamily="50" charset="0"/>
            </a:endParaRPr>
          </a:p>
          <a:p>
            <a:pPr>
              <a:lnSpc>
                <a:spcPct val="150000"/>
              </a:lnSpc>
            </a:pPr>
            <a:r>
              <a:rPr lang="en-US" sz="2000" i="1" dirty="0" err="1">
                <a:solidFill>
                  <a:schemeClr val="bg1"/>
                </a:solidFill>
                <a:latin typeface="Museo Sans Rounded 500" panose="02000000000000000000" pitchFamily="50" charset="0"/>
              </a:rPr>
              <a:t>Reflectief</a:t>
            </a:r>
            <a:r>
              <a:rPr lang="en-US" sz="2000" i="1" dirty="0">
                <a:solidFill>
                  <a:schemeClr val="bg1"/>
                </a:solidFill>
                <a:latin typeface="Museo Sans Rounded 500" panose="02000000000000000000" pitchFamily="50" charset="0"/>
              </a:rPr>
              <a:t> </a:t>
            </a:r>
            <a:r>
              <a:rPr lang="en-US" sz="2000" i="1" dirty="0" err="1">
                <a:solidFill>
                  <a:schemeClr val="bg1"/>
                </a:solidFill>
                <a:latin typeface="Museo Sans Rounded 500" panose="02000000000000000000" pitchFamily="50" charset="0"/>
              </a:rPr>
              <a:t>luisteren</a:t>
            </a:r>
            <a:endParaRPr lang="en-US" sz="2000" i="1" dirty="0">
              <a:solidFill>
                <a:schemeClr val="bg1"/>
              </a:solidFill>
              <a:latin typeface="Museo Sans Rounded 500" panose="02000000000000000000" pitchFamily="50" charset="0"/>
            </a:endParaRPr>
          </a:p>
          <a:p>
            <a:pPr>
              <a:lnSpc>
                <a:spcPct val="150000"/>
              </a:lnSpc>
            </a:pPr>
            <a:r>
              <a:rPr lang="en-US" sz="2000" i="1" dirty="0" err="1">
                <a:solidFill>
                  <a:schemeClr val="bg1"/>
                </a:solidFill>
                <a:latin typeface="Museo Sans Rounded 500" panose="02000000000000000000" pitchFamily="50" charset="0"/>
              </a:rPr>
              <a:t>Samenvatten</a:t>
            </a:r>
            <a:endParaRPr lang="en-US" sz="2000" i="1" dirty="0">
              <a:solidFill>
                <a:schemeClr val="bg1"/>
              </a:solidFill>
              <a:latin typeface="Museo Sans Rounded 500" panose="02000000000000000000" pitchFamily="50" charset="0"/>
            </a:endParaRPr>
          </a:p>
          <a:p>
            <a:pPr>
              <a:lnSpc>
                <a:spcPct val="150000"/>
              </a:lnSpc>
            </a:pPr>
            <a:r>
              <a:rPr lang="en-US" sz="2000" i="1" dirty="0" err="1">
                <a:solidFill>
                  <a:schemeClr val="bg1"/>
                </a:solidFill>
                <a:latin typeface="Museo Sans Rounded 500" panose="02000000000000000000" pitchFamily="50" charset="0"/>
              </a:rPr>
              <a:t>Informatie</a:t>
            </a:r>
            <a:r>
              <a:rPr lang="en-US" sz="2000" i="1" dirty="0">
                <a:solidFill>
                  <a:schemeClr val="bg1"/>
                </a:solidFill>
                <a:latin typeface="Museo Sans Rounded 500" panose="02000000000000000000" pitchFamily="50" charset="0"/>
              </a:rPr>
              <a:t> </a:t>
            </a:r>
            <a:r>
              <a:rPr lang="en-US" sz="2000" i="1" dirty="0" err="1">
                <a:solidFill>
                  <a:schemeClr val="bg1"/>
                </a:solidFill>
                <a:latin typeface="Museo Sans Rounded 500" panose="02000000000000000000" pitchFamily="50" charset="0"/>
              </a:rPr>
              <a:t>delen</a:t>
            </a:r>
            <a:endParaRPr lang="en-US" sz="2000" i="1" dirty="0">
              <a:solidFill>
                <a:schemeClr val="bg1"/>
              </a:solidFill>
              <a:latin typeface="Museo Sans Rounded 500" panose="02000000000000000000" pitchFamily="50" charset="0"/>
            </a:endParaRPr>
          </a:p>
          <a:p>
            <a:pPr>
              <a:lnSpc>
                <a:spcPct val="150000"/>
              </a:lnSpc>
            </a:pPr>
            <a:r>
              <a:rPr lang="en-US" sz="2000" i="1" dirty="0" err="1">
                <a:solidFill>
                  <a:schemeClr val="bg1"/>
                </a:solidFill>
                <a:latin typeface="Museo Sans Rounded 500" panose="02000000000000000000" pitchFamily="50" charset="0"/>
              </a:rPr>
              <a:t>Positief</a:t>
            </a:r>
            <a:r>
              <a:rPr lang="en-US" sz="2000" i="1" dirty="0">
                <a:solidFill>
                  <a:schemeClr val="bg1"/>
                </a:solidFill>
                <a:latin typeface="Museo Sans Rounded 500" panose="02000000000000000000" pitchFamily="50" charset="0"/>
              </a:rPr>
              <a:t> </a:t>
            </a:r>
            <a:r>
              <a:rPr lang="en-US" sz="2000" i="1" dirty="0" err="1">
                <a:solidFill>
                  <a:schemeClr val="bg1"/>
                </a:solidFill>
                <a:latin typeface="Museo Sans Rounded 500" panose="02000000000000000000" pitchFamily="50" charset="0"/>
              </a:rPr>
              <a:t>taalgebruik</a:t>
            </a:r>
            <a:r>
              <a:rPr lang="en-US" sz="2000" i="1" dirty="0">
                <a:solidFill>
                  <a:schemeClr val="bg1"/>
                </a:solidFill>
                <a:latin typeface="Museo Sans Rounded 500" panose="02000000000000000000" pitchFamily="50" charset="0"/>
              </a:rPr>
              <a:t> </a:t>
            </a:r>
            <a:r>
              <a:rPr lang="en-US" sz="2000" i="1" dirty="0" err="1">
                <a:solidFill>
                  <a:schemeClr val="bg1"/>
                </a:solidFill>
                <a:latin typeface="Museo Sans Rounded 500" panose="02000000000000000000" pitchFamily="50" charset="0"/>
              </a:rPr>
              <a:t>toepassen</a:t>
            </a:r>
            <a:endParaRPr lang="en-US" sz="2000" i="1" dirty="0">
              <a:solidFill>
                <a:schemeClr val="bg1"/>
              </a:solidFill>
              <a:latin typeface="Museo Sans Rounded 500" panose="02000000000000000000" pitchFamily="50" charset="0"/>
            </a:endParaRPr>
          </a:p>
        </p:txBody>
      </p:sp>
      <p:sp>
        <p:nvSpPr>
          <p:cNvPr id="2" name="Tekstvak 1">
            <a:extLst>
              <a:ext uri="{FF2B5EF4-FFF2-40B4-BE49-F238E27FC236}">
                <a16:creationId xmlns:a16="http://schemas.microsoft.com/office/drawing/2014/main" id="{A7D86103-0DC4-13D7-E39A-CD0827348F1D}"/>
              </a:ext>
            </a:extLst>
          </p:cNvPr>
          <p:cNvSpPr txBox="1"/>
          <p:nvPr/>
        </p:nvSpPr>
        <p:spPr>
          <a:xfrm>
            <a:off x="319261" y="593063"/>
            <a:ext cx="5676022" cy="5386090"/>
          </a:xfrm>
          <a:prstGeom prst="rect">
            <a:avLst/>
          </a:prstGeom>
          <a:noFill/>
        </p:spPr>
        <p:txBody>
          <a:bodyPr wrap="square" rtlCol="0">
            <a:spAutoFit/>
          </a:bodyPr>
          <a:lstStyle/>
          <a:p>
            <a:pPr algn="ctr"/>
            <a:r>
              <a:rPr lang="nl-NL" sz="2400" dirty="0">
                <a:solidFill>
                  <a:srgbClr val="A6CE39"/>
                </a:solidFill>
                <a:latin typeface="Museo Sans Rounded 500" panose="02000000000000000000"/>
              </a:rPr>
              <a:t>Basisvaardigheid</a:t>
            </a:r>
          </a:p>
          <a:p>
            <a:pPr algn="ctr"/>
            <a:r>
              <a:rPr lang="nl-NL" sz="4000" b="1" dirty="0">
                <a:solidFill>
                  <a:srgbClr val="A6CE39"/>
                </a:solidFill>
                <a:latin typeface="Museo Sans Rounded 500" panose="02000000000000000000"/>
              </a:rPr>
              <a:t>Samenvatten</a:t>
            </a:r>
          </a:p>
          <a:p>
            <a:pPr algn="ctr"/>
            <a:endParaRPr lang="nl-NL" sz="4000" b="1" dirty="0">
              <a:solidFill>
                <a:srgbClr val="A6CE39"/>
              </a:solidFill>
              <a:latin typeface="Museo Sans Rounded 500" panose="02000000000000000000"/>
            </a:endParaRPr>
          </a:p>
          <a:p>
            <a:pPr algn="ctr"/>
            <a:endParaRPr lang="nl-NL" sz="4000" b="1" dirty="0">
              <a:solidFill>
                <a:srgbClr val="A6CE39"/>
              </a:solidFill>
              <a:latin typeface="Museo Sans Rounded 500" panose="02000000000000000000"/>
            </a:endParaRPr>
          </a:p>
          <a:p>
            <a:pPr algn="ctr"/>
            <a:endParaRPr lang="nl-NL" sz="4000" b="1" dirty="0">
              <a:solidFill>
                <a:srgbClr val="A6CE39"/>
              </a:solidFill>
              <a:latin typeface="Museo Sans Rounded 500" panose="02000000000000000000"/>
            </a:endParaRPr>
          </a:p>
          <a:p>
            <a:pPr algn="ctr"/>
            <a:endParaRPr lang="nl-NL" sz="4000" b="1" dirty="0">
              <a:solidFill>
                <a:srgbClr val="A6CE39"/>
              </a:solidFill>
              <a:latin typeface="Museo Sans Rounded 500" panose="02000000000000000000"/>
            </a:endParaRPr>
          </a:p>
          <a:p>
            <a:pPr algn="ctr"/>
            <a:endParaRPr lang="nl-NL" sz="4000" b="1" dirty="0">
              <a:solidFill>
                <a:srgbClr val="A6CE39"/>
              </a:solidFill>
              <a:latin typeface="Museo Sans Rounded 500" panose="02000000000000000000"/>
            </a:endParaRPr>
          </a:p>
          <a:p>
            <a:pPr algn="ctr"/>
            <a:endParaRPr lang="nl-NL" sz="4000" b="1" dirty="0">
              <a:solidFill>
                <a:srgbClr val="A6CE39"/>
              </a:solidFill>
              <a:latin typeface="Museo Sans Rounded 500" panose="02000000000000000000"/>
            </a:endParaRPr>
          </a:p>
          <a:p>
            <a:pPr algn="ctr"/>
            <a:endParaRPr lang="nl-NL" sz="4000" b="1" dirty="0">
              <a:solidFill>
                <a:srgbClr val="A6CE39"/>
              </a:solidFill>
              <a:latin typeface="Museo Sans Rounded 500" panose="02000000000000000000"/>
            </a:endParaRPr>
          </a:p>
        </p:txBody>
      </p:sp>
      <p:pic>
        <p:nvPicPr>
          <p:cNvPr id="4" name="Afbeelding 3" descr="Afbeelding met meubels, tekst, stoel, kleding&#10;&#10;Automatisch gegenereerde beschrijving">
            <a:extLst>
              <a:ext uri="{FF2B5EF4-FFF2-40B4-BE49-F238E27FC236}">
                <a16:creationId xmlns:a16="http://schemas.microsoft.com/office/drawing/2014/main" id="{B1305DC6-B062-CA07-CD04-8AB910367A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502" y="2062518"/>
            <a:ext cx="4669540" cy="3309650"/>
          </a:xfrm>
          <a:prstGeom prst="rect">
            <a:avLst/>
          </a:prstGeom>
        </p:spPr>
      </p:pic>
    </p:spTree>
    <p:extLst>
      <p:ext uri="{BB962C8B-B14F-4D97-AF65-F5344CB8AC3E}">
        <p14:creationId xmlns:p14="http://schemas.microsoft.com/office/powerpoint/2010/main" val="117360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3574EFA-6521-9234-845E-38A31766BEF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ACCE456-BA93-B6FF-BA21-EACBD03EC945}"/>
              </a:ext>
            </a:extLst>
          </p:cNvPr>
          <p:cNvSpPr txBox="1"/>
          <p:nvPr/>
        </p:nvSpPr>
        <p:spPr>
          <a:xfrm>
            <a:off x="538874" y="1074457"/>
            <a:ext cx="11026290" cy="7355860"/>
          </a:xfrm>
          <a:prstGeom prst="rect">
            <a:avLst/>
          </a:prstGeom>
          <a:noFill/>
        </p:spPr>
        <p:txBody>
          <a:bodyPr wrap="square" rtlCol="0">
            <a:spAutoFit/>
          </a:bodyPr>
          <a:lstStyle/>
          <a:p>
            <a:r>
              <a:rPr lang="en-US" sz="3200" b="1" dirty="0">
                <a:solidFill>
                  <a:srgbClr val="EC008C"/>
                </a:solidFill>
                <a:latin typeface="Museo Sans Rounded 500" panose="02000000000000000000" pitchFamily="50" charset="0"/>
              </a:rPr>
              <a:t>Aan het einde van een gesprek of tussendoor:</a:t>
            </a:r>
          </a:p>
          <a:p>
            <a:r>
              <a:rPr lang="en-US" sz="3200" b="1" dirty="0">
                <a:solidFill>
                  <a:schemeClr val="bg1"/>
                </a:solidFill>
                <a:latin typeface="Museo Sans Rounded 500" panose="02000000000000000000" pitchFamily="50" charset="0"/>
              </a:rPr>
              <a:t>Geef je in woorden terug wat je hebt gehoord.</a:t>
            </a:r>
          </a:p>
          <a:p>
            <a:r>
              <a:rPr lang="en-US" sz="3200" b="1" dirty="0">
                <a:solidFill>
                  <a:schemeClr val="bg1"/>
                </a:solidFill>
                <a:latin typeface="Museo Sans Rounded 500" panose="02000000000000000000" pitchFamily="50" charset="0"/>
              </a:rPr>
              <a:t>Leg je verbinding tussen meerdere specifieke stukjes informatie.</a:t>
            </a:r>
          </a:p>
          <a:p>
            <a:r>
              <a:rPr lang="en-US" sz="3200" b="1" dirty="0">
                <a:solidFill>
                  <a:schemeClr val="bg1"/>
                </a:solidFill>
                <a:latin typeface="Museo Sans Rounded 500" panose="02000000000000000000" pitchFamily="50" charset="0"/>
              </a:rPr>
              <a:t>Voeg je deze samen tot één geheel.</a:t>
            </a:r>
          </a:p>
          <a:p>
            <a:endParaRPr lang="nl-NL" sz="3200" dirty="0">
              <a:solidFill>
                <a:schemeClr val="bg1"/>
              </a:solidFill>
              <a:latin typeface="Museo Sans Rounded 700" panose="02000000000000000000" pitchFamily="50" charset="0"/>
            </a:endParaRPr>
          </a:p>
          <a:p>
            <a:endParaRPr lang="nl-NL" sz="3200" dirty="0">
              <a:solidFill>
                <a:schemeClr val="bg1"/>
              </a:solidFill>
              <a:latin typeface="Museo Sans Rounded 700" panose="02000000000000000000" pitchFamily="50" charset="0"/>
            </a:endParaRPr>
          </a:p>
          <a:p>
            <a:r>
              <a:rPr lang="en-US" sz="2400" b="1" dirty="0">
                <a:solidFill>
                  <a:srgbClr val="EC008C"/>
                </a:solidFill>
                <a:latin typeface="Museo Sans Rounded 500" panose="02000000000000000000" pitchFamily="50" charset="0"/>
              </a:rPr>
              <a:t>Hierdoor:</a:t>
            </a:r>
          </a:p>
          <a:p>
            <a:r>
              <a:rPr lang="en-US" sz="2400" b="1" dirty="0">
                <a:solidFill>
                  <a:schemeClr val="bg1"/>
                </a:solidFill>
                <a:latin typeface="Museo Sans Rounded 500" panose="02000000000000000000" pitchFamily="50" charset="0"/>
              </a:rPr>
              <a:t>     </a:t>
            </a:r>
            <a:r>
              <a:rPr lang="en-US" sz="2400" i="1" dirty="0">
                <a:solidFill>
                  <a:schemeClr val="bg1"/>
                </a:solidFill>
                <a:latin typeface="Museo Sans Rounded 500" panose="02000000000000000000" pitchFamily="50" charset="0"/>
              </a:rPr>
              <a:t>Voelt de ander zich gehoord.</a:t>
            </a:r>
          </a:p>
          <a:p>
            <a:r>
              <a:rPr lang="en-US" sz="2400" i="1" dirty="0">
                <a:solidFill>
                  <a:schemeClr val="bg1"/>
                </a:solidFill>
                <a:latin typeface="Museo Sans Rounded 500" panose="02000000000000000000" pitchFamily="50" charset="0"/>
              </a:rPr>
              <a:t>     Krijg je een kans om het gesprek bij te sturen.</a:t>
            </a:r>
          </a:p>
          <a:p>
            <a:r>
              <a:rPr lang="en-US" sz="2400" i="1" dirty="0">
                <a:solidFill>
                  <a:schemeClr val="bg1"/>
                </a:solidFill>
                <a:latin typeface="Museo Sans Rounded 500" panose="02000000000000000000" pitchFamily="50" charset="0"/>
              </a:rPr>
              <a:t>     En…het nodigt uit om verder te onderzoeken!</a:t>
            </a:r>
          </a:p>
          <a:p>
            <a:endParaRPr lang="nl-NL" sz="3200" b="1" dirty="0">
              <a:solidFill>
                <a:schemeClr val="bg1"/>
              </a:solidFill>
              <a:latin typeface="Museo Sans Rounded 700" panose="02000000000000000000" pitchFamily="50" charset="0"/>
            </a:endParaRPr>
          </a:p>
          <a:p>
            <a:endParaRPr lang="nl-NL" sz="2400" i="1" dirty="0">
              <a:solidFill>
                <a:schemeClr val="bg1"/>
              </a:solidFill>
              <a:latin typeface="Museo Sans Rounded 700" panose="02000000000000000000" pitchFamily="50" charset="0"/>
            </a:endParaRPr>
          </a:p>
          <a:p>
            <a:pPr algn="r"/>
            <a:endParaRPr lang="nl-NL" sz="2400" i="1" dirty="0">
              <a:solidFill>
                <a:schemeClr val="bg1"/>
              </a:solidFill>
              <a:latin typeface="Museo Sans Rounded 700" panose="02000000000000000000" pitchFamily="50" charset="0"/>
            </a:endParaRPr>
          </a:p>
          <a:p>
            <a:pPr algn="r"/>
            <a:endParaRPr lang="nl-NL" sz="2400" i="1" dirty="0">
              <a:solidFill>
                <a:schemeClr val="bg1"/>
              </a:solidFill>
              <a:latin typeface="Museo Sans Rounded 700" panose="02000000000000000000" pitchFamily="50" charset="0"/>
            </a:endParaRPr>
          </a:p>
          <a:p>
            <a:endParaRPr lang="nl-NL" sz="2400" i="1" dirty="0">
              <a:solidFill>
                <a:srgbClr val="EC008C"/>
              </a:solidFill>
              <a:latin typeface="Museo Sans Rounded 700" panose="02000000000000000000" pitchFamily="50" charset="0"/>
            </a:endParaRPr>
          </a:p>
          <a:p>
            <a:endParaRPr lang="nl-NL" sz="2400" i="1" dirty="0">
              <a:solidFill>
                <a:schemeClr val="bg1"/>
              </a:solidFill>
              <a:latin typeface="Museo Sans Rounded 700" panose="02000000000000000000" pitchFamily="50" charset="0"/>
            </a:endParaRPr>
          </a:p>
        </p:txBody>
      </p:sp>
      <p:pic>
        <p:nvPicPr>
          <p:cNvPr id="8" name="Picture 44" descr="Icon&#10;&#10;Description automatically generated">
            <a:extLst>
              <a:ext uri="{FF2B5EF4-FFF2-40B4-BE49-F238E27FC236}">
                <a16:creationId xmlns:a16="http://schemas.microsoft.com/office/drawing/2014/main" id="{C0036DC9-FD19-A58D-BA46-528ECEF426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665" y="4884179"/>
            <a:ext cx="227818" cy="218737"/>
          </a:xfrm>
          <a:prstGeom prst="rect">
            <a:avLst/>
          </a:prstGeom>
        </p:spPr>
      </p:pic>
      <p:pic>
        <p:nvPicPr>
          <p:cNvPr id="10" name="Picture 44" descr="Icon&#10;&#10;Description automatically generated">
            <a:extLst>
              <a:ext uri="{FF2B5EF4-FFF2-40B4-BE49-F238E27FC236}">
                <a16:creationId xmlns:a16="http://schemas.microsoft.com/office/drawing/2014/main" id="{68613788-2D2A-BC1F-08F8-CB572495FE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638" y="4506165"/>
            <a:ext cx="227818" cy="218737"/>
          </a:xfrm>
          <a:prstGeom prst="rect">
            <a:avLst/>
          </a:prstGeom>
        </p:spPr>
      </p:pic>
      <p:pic>
        <p:nvPicPr>
          <p:cNvPr id="6" name="Picture 44" descr="Icon&#10;&#10;Description automatically generated">
            <a:extLst>
              <a:ext uri="{FF2B5EF4-FFF2-40B4-BE49-F238E27FC236}">
                <a16:creationId xmlns:a16="http://schemas.microsoft.com/office/drawing/2014/main" id="{00688C22-082D-BC91-13F8-45EA4C8A67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665" y="5262193"/>
            <a:ext cx="227818" cy="218737"/>
          </a:xfrm>
          <a:prstGeom prst="rect">
            <a:avLst/>
          </a:prstGeom>
        </p:spPr>
      </p:pic>
    </p:spTree>
    <p:extLst>
      <p:ext uri="{BB962C8B-B14F-4D97-AF65-F5344CB8AC3E}">
        <p14:creationId xmlns:p14="http://schemas.microsoft.com/office/powerpoint/2010/main" val="2249368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AF2993-D946-45E7-8652-C8B8B400D7C1}"/>
              </a:ext>
            </a:extLst>
          </p:cNvPr>
          <p:cNvSpPr txBox="1"/>
          <p:nvPr/>
        </p:nvSpPr>
        <p:spPr>
          <a:xfrm>
            <a:off x="338261" y="638590"/>
            <a:ext cx="11515477" cy="6063198"/>
          </a:xfrm>
          <a:prstGeom prst="rect">
            <a:avLst/>
          </a:prstGeom>
          <a:noFill/>
        </p:spPr>
        <p:txBody>
          <a:bodyPr wrap="square" rtlCol="0">
            <a:spAutoFit/>
          </a:bodyPr>
          <a:lstStyle/>
          <a:p>
            <a:r>
              <a:rPr lang="nl-NL" sz="2400" b="1" dirty="0">
                <a:solidFill>
                  <a:schemeClr val="bg1"/>
                </a:solidFill>
                <a:latin typeface="Museo Sans Rounded 700" panose="02000000000000000000" pitchFamily="50" charset="0"/>
              </a:rPr>
              <a:t>Een voorbeeld </a:t>
            </a:r>
            <a:r>
              <a:rPr lang="nl-NL" sz="2400" i="1" dirty="0">
                <a:solidFill>
                  <a:schemeClr val="bg1"/>
                </a:solidFill>
                <a:latin typeface="Museo Sans Rounded 700" panose="02000000000000000000" pitchFamily="50" charset="0"/>
              </a:rPr>
              <a:t>(met een verbinding tussen twee stukjes informatie):</a:t>
            </a:r>
          </a:p>
          <a:p>
            <a:r>
              <a:rPr lang="nl-NL" sz="2000" b="1" dirty="0">
                <a:solidFill>
                  <a:srgbClr val="EC008C"/>
                </a:solidFill>
                <a:latin typeface="Museo Sans Rounded 700" panose="02000000000000000000" pitchFamily="50" charset="0"/>
              </a:rPr>
              <a:t>Cliënt: </a:t>
            </a:r>
            <a:r>
              <a:rPr lang="nl-NL" sz="2000" dirty="0">
                <a:solidFill>
                  <a:schemeClr val="bg1"/>
                </a:solidFill>
                <a:latin typeface="Museo Sans Rounded 700" panose="02000000000000000000" pitchFamily="50" charset="0"/>
              </a:rPr>
              <a:t>“Ik zie weinig andere mensen. Vroeger ging ik altijd iedere week naar de kerk en at ik om de dag bij mijn dochter. Ik zou dit graag weer willen doen, ik voel mij zo alleen.”</a:t>
            </a:r>
          </a:p>
          <a:p>
            <a:endParaRPr lang="nl-NL" sz="2000" dirty="0">
              <a:solidFill>
                <a:schemeClr val="bg1"/>
              </a:solidFill>
              <a:latin typeface="Museo Sans Rounded 700" panose="02000000000000000000" pitchFamily="50" charset="0"/>
            </a:endParaRPr>
          </a:p>
          <a:p>
            <a:r>
              <a:rPr lang="nl-NL" sz="2000" b="1" dirty="0">
                <a:solidFill>
                  <a:srgbClr val="EC008C"/>
                </a:solidFill>
                <a:latin typeface="Museo Sans Rounded 700" panose="02000000000000000000" pitchFamily="50" charset="0"/>
              </a:rPr>
              <a:t>Cliënt: </a:t>
            </a:r>
            <a:r>
              <a:rPr lang="nl-NL" sz="2000" dirty="0">
                <a:solidFill>
                  <a:schemeClr val="bg1"/>
                </a:solidFill>
                <a:latin typeface="Museo Sans Rounded 700" panose="02000000000000000000" pitchFamily="50" charset="0"/>
              </a:rPr>
              <a:t>“Door de artrose heb ik veel pijn aan mijn gewrichten. Ik kan wel lopen, maar het doet veel pijn en kost mij veel energie. Naar buiten gaan doe ik dan ook zo mijn mogelijk. Zo hou ik tenminste energie over om mij in huis te verplaatsten.”</a:t>
            </a:r>
          </a:p>
          <a:p>
            <a:endParaRPr lang="nl-NL" sz="2000" dirty="0">
              <a:solidFill>
                <a:schemeClr val="bg1"/>
              </a:solidFill>
              <a:latin typeface="Museo Sans Rounded 700" panose="02000000000000000000" pitchFamily="50" charset="0"/>
            </a:endParaRPr>
          </a:p>
          <a:p>
            <a:r>
              <a:rPr lang="nl-NL" sz="2000" b="1" dirty="0">
                <a:solidFill>
                  <a:srgbClr val="EC008C"/>
                </a:solidFill>
                <a:latin typeface="Museo Sans Rounded 700" panose="02000000000000000000" pitchFamily="50" charset="0"/>
              </a:rPr>
              <a:t>Zorgverlener: </a:t>
            </a:r>
            <a:r>
              <a:rPr lang="nl-NL" sz="2000" dirty="0">
                <a:solidFill>
                  <a:schemeClr val="bg1"/>
                </a:solidFill>
                <a:latin typeface="Museo Sans Rounded 700" panose="02000000000000000000" pitchFamily="50" charset="0"/>
              </a:rPr>
              <a:t>“Als ik het goed heb begrepen, wilt u graag uw activiteiten weer oppakken, zoals naar de kerk gaan en bij u dochter eten. Dit is voor u nu lastig omdat u daarvoor naar buiten moet en dit is door de artrose pijnlijk en kost veel energie. Klopt dat?” </a:t>
            </a:r>
            <a:r>
              <a:rPr lang="nl-NL" sz="2000" i="1" dirty="0">
                <a:solidFill>
                  <a:srgbClr val="EC008C"/>
                </a:solidFill>
                <a:latin typeface="Museo Sans Rounded 700" panose="02000000000000000000" pitchFamily="50" charset="0"/>
              </a:rPr>
              <a:t>(samenvatting)</a:t>
            </a:r>
          </a:p>
          <a:p>
            <a:endParaRPr lang="nl-NL" sz="2800" dirty="0">
              <a:solidFill>
                <a:srgbClr val="EC008C"/>
              </a:solidFill>
              <a:latin typeface="Museo Sans Rounded 700" panose="02000000000000000000" pitchFamily="50" charset="0"/>
            </a:endParaRPr>
          </a:p>
          <a:p>
            <a:r>
              <a:rPr lang="nl-NL" sz="2000" b="1" dirty="0">
                <a:solidFill>
                  <a:srgbClr val="EC008C"/>
                </a:solidFill>
                <a:latin typeface="Museo Sans Rounded 700" panose="02000000000000000000" pitchFamily="50" charset="0"/>
              </a:rPr>
              <a:t>Andere voorbeeldzinnen zijn:</a:t>
            </a:r>
          </a:p>
          <a:p>
            <a:r>
              <a:rPr lang="nl-NL" sz="2400" i="1" dirty="0">
                <a:solidFill>
                  <a:schemeClr val="bg1"/>
                </a:solidFill>
                <a:latin typeface="Museo Sans Rounded 700" panose="02000000000000000000" pitchFamily="50" charset="0"/>
              </a:rPr>
              <a:t>    </a:t>
            </a:r>
            <a:r>
              <a:rPr lang="nl-NL" sz="2000" i="1" dirty="0">
                <a:solidFill>
                  <a:schemeClr val="bg1"/>
                </a:solidFill>
                <a:latin typeface="Museo Sans Rounded 700" panose="02000000000000000000" pitchFamily="50" charset="0"/>
              </a:rPr>
              <a:t>Ik benoem nog even de belangrijkste dingen van ons gesprek…</a:t>
            </a:r>
          </a:p>
          <a:p>
            <a:r>
              <a:rPr lang="nl-NL" sz="2000" i="1" dirty="0">
                <a:solidFill>
                  <a:schemeClr val="bg1"/>
                </a:solidFill>
                <a:latin typeface="Museo Sans Rounded 700" panose="02000000000000000000" pitchFamily="50" charset="0"/>
              </a:rPr>
              <a:t>     Even checken of ik alles goed heb begrepen…</a:t>
            </a:r>
          </a:p>
          <a:p>
            <a:r>
              <a:rPr lang="nl-NL" sz="2000" i="1" dirty="0">
                <a:solidFill>
                  <a:schemeClr val="bg1"/>
                </a:solidFill>
                <a:latin typeface="Museo Sans Rounded 700" panose="02000000000000000000" pitchFamily="50" charset="0"/>
              </a:rPr>
              <a:t>     Als afronding benoem ik de aandachtspunten die we hebben besproken…</a:t>
            </a:r>
          </a:p>
          <a:p>
            <a:r>
              <a:rPr lang="nl-NL" sz="2000" i="1" dirty="0">
                <a:solidFill>
                  <a:schemeClr val="bg1"/>
                </a:solidFill>
                <a:latin typeface="Museo Sans Rounded 700" panose="02000000000000000000" pitchFamily="50" charset="0"/>
              </a:rPr>
              <a:t>     Als ik het goed heb begrepen, wilt u…</a:t>
            </a:r>
          </a:p>
          <a:p>
            <a:r>
              <a:rPr lang="nl-NL" sz="2000" i="1" dirty="0">
                <a:solidFill>
                  <a:schemeClr val="bg1"/>
                </a:solidFill>
                <a:latin typeface="Museo Sans Rounded 700" panose="02000000000000000000" pitchFamily="50" charset="0"/>
              </a:rPr>
              <a:t>     Onze afspraken op een rijtje…</a:t>
            </a:r>
            <a:endParaRPr lang="nl-NL" sz="2400" i="1" dirty="0">
              <a:solidFill>
                <a:schemeClr val="bg1"/>
              </a:solidFill>
              <a:latin typeface="Museo Sans Rounded 700" panose="02000000000000000000" pitchFamily="50" charset="0"/>
            </a:endParaRPr>
          </a:p>
        </p:txBody>
      </p:sp>
      <p:pic>
        <p:nvPicPr>
          <p:cNvPr id="5" name="Picture 44" descr="Icon&#10;&#10;Description automatically generated">
            <a:extLst>
              <a:ext uri="{FF2B5EF4-FFF2-40B4-BE49-F238E27FC236}">
                <a16:creationId xmlns:a16="http://schemas.microsoft.com/office/drawing/2014/main" id="{C39395BD-F703-EB36-4030-096065FB82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725" y="5552726"/>
            <a:ext cx="227818" cy="218737"/>
          </a:xfrm>
          <a:prstGeom prst="rect">
            <a:avLst/>
          </a:prstGeom>
        </p:spPr>
      </p:pic>
      <p:pic>
        <p:nvPicPr>
          <p:cNvPr id="6" name="Picture 44" descr="Icon&#10;&#10;Description automatically generated">
            <a:extLst>
              <a:ext uri="{FF2B5EF4-FFF2-40B4-BE49-F238E27FC236}">
                <a16:creationId xmlns:a16="http://schemas.microsoft.com/office/drawing/2014/main" id="{F51A3ED8-7A0A-B544-739D-1BACEF4988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725" y="5856131"/>
            <a:ext cx="227818" cy="218737"/>
          </a:xfrm>
          <a:prstGeom prst="rect">
            <a:avLst/>
          </a:prstGeom>
        </p:spPr>
      </p:pic>
      <p:pic>
        <p:nvPicPr>
          <p:cNvPr id="9" name="Picture 44" descr="Icon&#10;&#10;Description automatically generated">
            <a:extLst>
              <a:ext uri="{FF2B5EF4-FFF2-40B4-BE49-F238E27FC236}">
                <a16:creationId xmlns:a16="http://schemas.microsoft.com/office/drawing/2014/main" id="{8564DACD-7F42-0D12-4DF3-C847F53F60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725" y="4945916"/>
            <a:ext cx="227818" cy="218737"/>
          </a:xfrm>
          <a:prstGeom prst="rect">
            <a:avLst/>
          </a:prstGeom>
        </p:spPr>
      </p:pic>
      <p:pic>
        <p:nvPicPr>
          <p:cNvPr id="10" name="Picture 44" descr="Icon&#10;&#10;Description automatically generated">
            <a:extLst>
              <a:ext uri="{FF2B5EF4-FFF2-40B4-BE49-F238E27FC236}">
                <a16:creationId xmlns:a16="http://schemas.microsoft.com/office/drawing/2014/main" id="{8951C70B-06F5-D7F0-B517-89F0F8926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725" y="5249321"/>
            <a:ext cx="227818" cy="218737"/>
          </a:xfrm>
          <a:prstGeom prst="rect">
            <a:avLst/>
          </a:prstGeom>
        </p:spPr>
      </p:pic>
      <p:pic>
        <p:nvPicPr>
          <p:cNvPr id="3" name="Picture 44" descr="Icon&#10;&#10;Description automatically generated">
            <a:extLst>
              <a:ext uri="{FF2B5EF4-FFF2-40B4-BE49-F238E27FC236}">
                <a16:creationId xmlns:a16="http://schemas.microsoft.com/office/drawing/2014/main" id="{780BAD61-7E4F-424C-F763-91D974366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725" y="6159535"/>
            <a:ext cx="227818" cy="218737"/>
          </a:xfrm>
          <a:prstGeom prst="rect">
            <a:avLst/>
          </a:prstGeom>
        </p:spPr>
      </p:pic>
    </p:spTree>
    <p:extLst>
      <p:ext uri="{BB962C8B-B14F-4D97-AF65-F5344CB8AC3E}">
        <p14:creationId xmlns:p14="http://schemas.microsoft.com/office/powerpoint/2010/main" val="1190908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E739DEB-7692-1BA8-FAE2-4D1B19A3CCC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04516E2-8F32-A167-30F4-7F9631090BA8}"/>
              </a:ext>
            </a:extLst>
          </p:cNvPr>
          <p:cNvSpPr txBox="1"/>
          <p:nvPr/>
        </p:nvSpPr>
        <p:spPr>
          <a:xfrm>
            <a:off x="538874" y="923629"/>
            <a:ext cx="11026290" cy="5632311"/>
          </a:xfrm>
          <a:prstGeom prst="rect">
            <a:avLst/>
          </a:prstGeom>
          <a:noFill/>
        </p:spPr>
        <p:txBody>
          <a:bodyPr wrap="square" rtlCol="0">
            <a:spAutoFit/>
          </a:bodyPr>
          <a:lstStyle/>
          <a:p>
            <a:r>
              <a:rPr lang="nl-NL" sz="3200" b="1" dirty="0">
                <a:solidFill>
                  <a:schemeClr val="bg1"/>
                </a:solidFill>
                <a:latin typeface="Museo Sans Rounded 700" panose="02000000000000000000" pitchFamily="50" charset="0"/>
              </a:rPr>
              <a:t>Goede vragen stellen is een kunst!</a:t>
            </a:r>
          </a:p>
          <a:p>
            <a:pPr algn="ctr"/>
            <a:endParaRPr lang="nl-NL" sz="3200" b="1" dirty="0">
              <a:solidFill>
                <a:schemeClr val="bg1"/>
              </a:solidFill>
              <a:latin typeface="Museo Sans Rounded 700" panose="02000000000000000000" pitchFamily="50" charset="0"/>
            </a:endParaRPr>
          </a:p>
          <a:p>
            <a:pPr algn="ctr"/>
            <a:endParaRPr lang="nl-NL" sz="3200" b="1" dirty="0">
              <a:solidFill>
                <a:schemeClr val="bg1"/>
              </a:solidFill>
              <a:latin typeface="Museo Sans Rounded 700" panose="02000000000000000000" pitchFamily="50" charset="0"/>
            </a:endParaRPr>
          </a:p>
          <a:p>
            <a:r>
              <a:rPr lang="nl-NL" sz="2400" b="1" dirty="0">
                <a:solidFill>
                  <a:srgbClr val="EC008C"/>
                </a:solidFill>
                <a:latin typeface="Museo Sans Rounded 700" panose="02000000000000000000" pitchFamily="50" charset="0"/>
              </a:rPr>
              <a:t>Verschillende soorten vragen</a:t>
            </a:r>
          </a:p>
          <a:p>
            <a:r>
              <a:rPr lang="nl-NL" sz="2400" i="1" dirty="0">
                <a:solidFill>
                  <a:schemeClr val="bg1"/>
                </a:solidFill>
                <a:latin typeface="Museo Sans Rounded 700" panose="02000000000000000000" pitchFamily="50" charset="0"/>
              </a:rPr>
              <a:t>     Open vragen (= belangrijk voor het voeren van een gesprek!)</a:t>
            </a:r>
          </a:p>
          <a:p>
            <a:r>
              <a:rPr lang="nl-NL" sz="2400" i="1" dirty="0">
                <a:solidFill>
                  <a:schemeClr val="bg1"/>
                </a:solidFill>
                <a:latin typeface="Museo Sans Rounded 700" panose="02000000000000000000" pitchFamily="50" charset="0"/>
              </a:rPr>
              <a:t>     Gesloten vragen </a:t>
            </a:r>
          </a:p>
          <a:p>
            <a:r>
              <a:rPr lang="nl-NL" sz="2400" i="1" dirty="0">
                <a:solidFill>
                  <a:schemeClr val="bg1"/>
                </a:solidFill>
                <a:latin typeface="Museo Sans Rounded 700" panose="02000000000000000000" pitchFamily="50" charset="0"/>
              </a:rPr>
              <a:t>     Suggestieve vragen</a:t>
            </a:r>
          </a:p>
          <a:p>
            <a:endParaRPr lang="nl-NL" sz="2400" i="1" dirty="0">
              <a:solidFill>
                <a:schemeClr val="bg1"/>
              </a:solidFill>
              <a:latin typeface="Museo Sans Rounded 700" panose="02000000000000000000" pitchFamily="50" charset="0"/>
            </a:endParaRPr>
          </a:p>
          <a:p>
            <a:endParaRPr lang="nl-NL" sz="2400" i="1" dirty="0">
              <a:solidFill>
                <a:schemeClr val="bg1"/>
              </a:solidFill>
              <a:latin typeface="Museo Sans Rounded 700" panose="02000000000000000000" pitchFamily="50" charset="0"/>
            </a:endParaRPr>
          </a:p>
          <a:p>
            <a:endParaRPr lang="nl-NL" sz="2400" i="1" dirty="0">
              <a:solidFill>
                <a:schemeClr val="bg1"/>
              </a:solidFill>
              <a:latin typeface="Museo Sans Rounded 700" panose="02000000000000000000" pitchFamily="50" charset="0"/>
            </a:endParaRPr>
          </a:p>
          <a:p>
            <a:r>
              <a:rPr lang="nl-NL" sz="2400" b="1" dirty="0">
                <a:solidFill>
                  <a:srgbClr val="EC008C"/>
                </a:solidFill>
                <a:latin typeface="Museo Sans Rounded 700" panose="02000000000000000000" pitchFamily="50" charset="0"/>
              </a:rPr>
              <a:t>Maar eerst….</a:t>
            </a:r>
          </a:p>
          <a:p>
            <a:r>
              <a:rPr lang="nl-NL" sz="2400" b="1" dirty="0">
                <a:solidFill>
                  <a:srgbClr val="EC008C"/>
                </a:solidFill>
                <a:latin typeface="Museo Sans Rounded 700" panose="02000000000000000000" pitchFamily="50" charset="0"/>
              </a:rPr>
              <a:t>Wat zijn gesloten en suggestieve vragen?</a:t>
            </a:r>
          </a:p>
          <a:p>
            <a:endParaRPr lang="nl-NL" sz="2400" i="1" dirty="0">
              <a:solidFill>
                <a:srgbClr val="EC008C"/>
              </a:solidFill>
              <a:latin typeface="Museo Sans Rounded 700" panose="02000000000000000000" pitchFamily="50" charset="0"/>
            </a:endParaRPr>
          </a:p>
          <a:p>
            <a:endParaRPr lang="nl-NL" sz="2400" i="1" dirty="0">
              <a:solidFill>
                <a:schemeClr val="bg1"/>
              </a:solidFill>
              <a:latin typeface="Museo Sans Rounded 700" panose="02000000000000000000" pitchFamily="50" charset="0"/>
            </a:endParaRPr>
          </a:p>
        </p:txBody>
      </p:sp>
      <p:pic>
        <p:nvPicPr>
          <p:cNvPr id="8" name="Picture 44" descr="Icon&#10;&#10;Description automatically generated">
            <a:extLst>
              <a:ext uri="{FF2B5EF4-FFF2-40B4-BE49-F238E27FC236}">
                <a16:creationId xmlns:a16="http://schemas.microsoft.com/office/drawing/2014/main" id="{61B521C5-89B8-82C5-1AE1-2B0C66D772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836" y="3630415"/>
            <a:ext cx="227818" cy="218737"/>
          </a:xfrm>
          <a:prstGeom prst="rect">
            <a:avLst/>
          </a:prstGeom>
        </p:spPr>
      </p:pic>
      <p:pic>
        <p:nvPicPr>
          <p:cNvPr id="9" name="Picture 44" descr="Icon&#10;&#10;Description automatically generated">
            <a:extLst>
              <a:ext uri="{FF2B5EF4-FFF2-40B4-BE49-F238E27FC236}">
                <a16:creationId xmlns:a16="http://schemas.microsoft.com/office/drawing/2014/main" id="{60F11E50-789E-77AA-89A5-7C7E8EBE45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836" y="2916801"/>
            <a:ext cx="227818" cy="218737"/>
          </a:xfrm>
          <a:prstGeom prst="rect">
            <a:avLst/>
          </a:prstGeom>
        </p:spPr>
      </p:pic>
      <p:pic>
        <p:nvPicPr>
          <p:cNvPr id="10" name="Picture 44" descr="Icon&#10;&#10;Description automatically generated">
            <a:extLst>
              <a:ext uri="{FF2B5EF4-FFF2-40B4-BE49-F238E27FC236}">
                <a16:creationId xmlns:a16="http://schemas.microsoft.com/office/drawing/2014/main" id="{4FAA7894-3EDA-95E6-8C2D-791750D848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836" y="3273608"/>
            <a:ext cx="227818" cy="218737"/>
          </a:xfrm>
          <a:prstGeom prst="rect">
            <a:avLst/>
          </a:prstGeom>
        </p:spPr>
      </p:pic>
    </p:spTree>
    <p:extLst>
      <p:ext uri="{BB962C8B-B14F-4D97-AF65-F5344CB8AC3E}">
        <p14:creationId xmlns:p14="http://schemas.microsoft.com/office/powerpoint/2010/main" val="825503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AF2993-D946-45E7-8652-C8B8B400D7C1}"/>
              </a:ext>
            </a:extLst>
          </p:cNvPr>
          <p:cNvSpPr txBox="1"/>
          <p:nvPr/>
        </p:nvSpPr>
        <p:spPr>
          <a:xfrm>
            <a:off x="338261" y="490222"/>
            <a:ext cx="11515477" cy="5755422"/>
          </a:xfrm>
          <a:prstGeom prst="rect">
            <a:avLst/>
          </a:prstGeom>
          <a:noFill/>
        </p:spPr>
        <p:txBody>
          <a:bodyPr wrap="square" rtlCol="0">
            <a:spAutoFit/>
          </a:bodyPr>
          <a:lstStyle/>
          <a:p>
            <a:r>
              <a:rPr lang="nl-NL" sz="2400" b="1" dirty="0">
                <a:solidFill>
                  <a:schemeClr val="bg1"/>
                </a:solidFill>
                <a:latin typeface="Museo Sans Rounded 700" panose="02000000000000000000" pitchFamily="50" charset="0"/>
              </a:rPr>
              <a:t>Samenvatting of reflectief luisteren?</a:t>
            </a:r>
          </a:p>
          <a:p>
            <a:endParaRPr lang="nl-NL" sz="2400" b="1" dirty="0">
              <a:solidFill>
                <a:schemeClr val="bg1"/>
              </a:solidFill>
              <a:latin typeface="Museo Sans Rounded 700" panose="02000000000000000000" pitchFamily="50" charset="0"/>
            </a:endParaRPr>
          </a:p>
          <a:p>
            <a:r>
              <a:rPr lang="nl-NL" sz="2000" b="1" dirty="0">
                <a:solidFill>
                  <a:srgbClr val="EC008C"/>
                </a:solidFill>
                <a:latin typeface="Museo Sans Rounded 700" panose="02000000000000000000" pitchFamily="50" charset="0"/>
              </a:rPr>
              <a:t>Cliënt: </a:t>
            </a:r>
            <a:r>
              <a:rPr lang="nl-NL" sz="2000" dirty="0">
                <a:solidFill>
                  <a:schemeClr val="bg1"/>
                </a:solidFill>
                <a:latin typeface="Museo Sans Rounded 700" panose="02000000000000000000" pitchFamily="50" charset="0"/>
              </a:rPr>
              <a:t>“Ik zie weinig andere mensen. Vroeger ging ik altijd iedere week naar de kerk en at ik om de dag bij mijn dochter.”</a:t>
            </a:r>
          </a:p>
          <a:p>
            <a:endParaRPr lang="nl-NL" sz="2000" dirty="0">
              <a:solidFill>
                <a:schemeClr val="bg1"/>
              </a:solidFill>
              <a:latin typeface="Museo Sans Rounded 700" panose="02000000000000000000" pitchFamily="50" charset="0"/>
            </a:endParaRPr>
          </a:p>
          <a:p>
            <a:r>
              <a:rPr lang="nl-NL" sz="2000" b="1" dirty="0">
                <a:solidFill>
                  <a:srgbClr val="EC008C"/>
                </a:solidFill>
                <a:latin typeface="Museo Sans Rounded 700" panose="02000000000000000000" pitchFamily="50" charset="0"/>
              </a:rPr>
              <a:t>Zorgverlener: </a:t>
            </a:r>
            <a:r>
              <a:rPr lang="nl-NL" sz="2000" dirty="0">
                <a:solidFill>
                  <a:schemeClr val="bg1"/>
                </a:solidFill>
                <a:latin typeface="Museo Sans Rounded 700" panose="02000000000000000000" pitchFamily="50" charset="0"/>
              </a:rPr>
              <a:t>“Ik begrijp dat u het contact met andere mensen mist.” </a:t>
            </a:r>
            <a:r>
              <a:rPr lang="nl-NL" sz="2000" i="1" dirty="0">
                <a:solidFill>
                  <a:srgbClr val="EC008C"/>
                </a:solidFill>
                <a:latin typeface="Museo Sans Rounded 700" panose="02000000000000000000" pitchFamily="50" charset="0"/>
              </a:rPr>
              <a:t>(reflectie)</a:t>
            </a:r>
          </a:p>
          <a:p>
            <a:endParaRPr lang="nl-NL" sz="2000" dirty="0">
              <a:solidFill>
                <a:schemeClr val="bg1"/>
              </a:solidFill>
              <a:latin typeface="Museo Sans Rounded 700" panose="02000000000000000000" pitchFamily="50" charset="0"/>
            </a:endParaRPr>
          </a:p>
          <a:p>
            <a:r>
              <a:rPr lang="nl-NL" sz="2000" b="1" dirty="0">
                <a:solidFill>
                  <a:srgbClr val="EC008C"/>
                </a:solidFill>
                <a:latin typeface="Museo Sans Rounded 700" panose="02000000000000000000" pitchFamily="50" charset="0"/>
              </a:rPr>
              <a:t>Cliënt: </a:t>
            </a:r>
            <a:r>
              <a:rPr lang="nl-NL" sz="2000" dirty="0">
                <a:solidFill>
                  <a:schemeClr val="bg1"/>
                </a:solidFill>
                <a:latin typeface="Museo Sans Rounded 700" panose="02000000000000000000" pitchFamily="50" charset="0"/>
              </a:rPr>
              <a:t>“Ja heel erg. Ik zou dit graag weer willen doen, ik voel mij zo alleen. Maar door de artrose heb ik veel pijn aan mijn gewrichten. Ik kan wel lopen, maar het doet veel pijn.”</a:t>
            </a:r>
          </a:p>
          <a:p>
            <a:endParaRPr lang="nl-NL" sz="2000" dirty="0">
              <a:solidFill>
                <a:schemeClr val="bg1"/>
              </a:solidFill>
              <a:latin typeface="Museo Sans Rounded 700" panose="02000000000000000000" pitchFamily="50" charset="0"/>
            </a:endParaRPr>
          </a:p>
          <a:p>
            <a:r>
              <a:rPr lang="nl-NL" sz="2000" b="1" dirty="0">
                <a:solidFill>
                  <a:srgbClr val="EC008C"/>
                </a:solidFill>
                <a:latin typeface="Museo Sans Rounded 700" panose="02000000000000000000" pitchFamily="50" charset="0"/>
              </a:rPr>
              <a:t>Zorgverlener: </a:t>
            </a:r>
            <a:r>
              <a:rPr lang="nl-NL" sz="2000" dirty="0">
                <a:solidFill>
                  <a:schemeClr val="bg1"/>
                </a:solidFill>
                <a:latin typeface="Museo Sans Rounded 700" panose="02000000000000000000" pitchFamily="50" charset="0"/>
              </a:rPr>
              <a:t>“Het lopen kost u veel energie.” </a:t>
            </a:r>
            <a:r>
              <a:rPr lang="nl-NL" sz="2000" i="1" dirty="0">
                <a:solidFill>
                  <a:srgbClr val="EC008C"/>
                </a:solidFill>
                <a:latin typeface="Museo Sans Rounded 700" panose="02000000000000000000" pitchFamily="50" charset="0"/>
              </a:rPr>
              <a:t>(reflectie)</a:t>
            </a:r>
          </a:p>
          <a:p>
            <a:endParaRPr lang="nl-NL" sz="2000" i="1" dirty="0">
              <a:solidFill>
                <a:srgbClr val="EC008C"/>
              </a:solidFill>
              <a:latin typeface="Museo Sans Rounded 700" panose="02000000000000000000" pitchFamily="50" charset="0"/>
            </a:endParaRPr>
          </a:p>
          <a:p>
            <a:r>
              <a:rPr lang="nl-NL" sz="2000" b="1" dirty="0">
                <a:solidFill>
                  <a:srgbClr val="EC008C"/>
                </a:solidFill>
                <a:latin typeface="Museo Sans Rounded 700" panose="02000000000000000000" pitchFamily="50" charset="0"/>
              </a:rPr>
              <a:t>Cliënt: </a:t>
            </a:r>
            <a:r>
              <a:rPr lang="nl-NL" sz="2000" i="1" dirty="0">
                <a:solidFill>
                  <a:schemeClr val="bg1"/>
                </a:solidFill>
                <a:latin typeface="Museo Sans Rounded 700" panose="02000000000000000000" pitchFamily="50" charset="0"/>
              </a:rPr>
              <a:t>“Ja klopt. Ik doe dan ook zo min mogelijk. Zo hou ik tenminste energie over om mij in huis te verplaatsen.”</a:t>
            </a:r>
          </a:p>
          <a:p>
            <a:endParaRPr lang="nl-NL" sz="2000" i="1" dirty="0">
              <a:solidFill>
                <a:schemeClr val="bg1"/>
              </a:solidFill>
              <a:latin typeface="Museo Sans Rounded 700" panose="02000000000000000000" pitchFamily="50" charset="0"/>
            </a:endParaRPr>
          </a:p>
          <a:p>
            <a:r>
              <a:rPr lang="nl-NL" sz="2000" b="1" dirty="0">
                <a:solidFill>
                  <a:srgbClr val="EC008C"/>
                </a:solidFill>
                <a:latin typeface="Museo Sans Rounded 700" panose="02000000000000000000" pitchFamily="50" charset="0"/>
              </a:rPr>
              <a:t>Zorgverlener: </a:t>
            </a:r>
            <a:r>
              <a:rPr lang="nl-NL" sz="2000" dirty="0">
                <a:solidFill>
                  <a:schemeClr val="bg1"/>
                </a:solidFill>
                <a:latin typeface="Museo Sans Rounded 700" panose="02000000000000000000" pitchFamily="50" charset="0"/>
              </a:rPr>
              <a:t>“Als ik het goed heb begrepen, wilt u graag uw activiteiten weer oppakken, zoals naar de kerk gaan en bij u dochter eten. Dit is voor u nu lastig omdat u daarvoor naar buiten moet en dit is door de artrose pijnlijk en kost veel energie. Klopt dat?” </a:t>
            </a:r>
            <a:r>
              <a:rPr lang="nl-NL" sz="2000" i="1" dirty="0">
                <a:solidFill>
                  <a:srgbClr val="EC008C"/>
                </a:solidFill>
                <a:latin typeface="Museo Sans Rounded 700" panose="02000000000000000000" pitchFamily="50" charset="0"/>
              </a:rPr>
              <a:t>(samenvatting)</a:t>
            </a:r>
          </a:p>
        </p:txBody>
      </p:sp>
    </p:spTree>
    <p:extLst>
      <p:ext uri="{BB962C8B-B14F-4D97-AF65-F5344CB8AC3E}">
        <p14:creationId xmlns:p14="http://schemas.microsoft.com/office/powerpoint/2010/main" val="89749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64E4D1-4166-4756-AD0D-970F40862E6F}"/>
              </a:ext>
            </a:extLst>
          </p:cNvPr>
          <p:cNvSpPr txBox="1"/>
          <p:nvPr/>
        </p:nvSpPr>
        <p:spPr>
          <a:xfrm>
            <a:off x="6409338" y="1085236"/>
            <a:ext cx="5446644" cy="4893647"/>
          </a:xfrm>
          <a:prstGeom prst="rect">
            <a:avLst/>
          </a:prstGeom>
          <a:noFill/>
        </p:spPr>
        <p:txBody>
          <a:bodyPr wrap="square" rtlCol="0">
            <a:spAutoFit/>
          </a:bodyPr>
          <a:lstStyle/>
          <a:p>
            <a:r>
              <a:rPr lang="nl-NL" sz="2400" dirty="0">
                <a:solidFill>
                  <a:schemeClr val="bg1"/>
                </a:solidFill>
                <a:latin typeface="Museo Sans Rounded 500" panose="02000000000000000000"/>
              </a:rPr>
              <a:t>Samenvatting</a:t>
            </a:r>
          </a:p>
          <a:p>
            <a:r>
              <a:rPr lang="nl-NL" sz="2400" dirty="0">
                <a:solidFill>
                  <a:srgbClr val="A6CE39"/>
                </a:solidFill>
                <a:latin typeface="Museo Sans Rounded 500" panose="02000000000000000000"/>
              </a:rPr>
              <a:t>Richt zich op meerdere stukjes informatie die samen worden gevoegd tot één geheel.</a:t>
            </a:r>
          </a:p>
          <a:p>
            <a:endParaRPr lang="nl-NL" sz="2400" dirty="0">
              <a:solidFill>
                <a:srgbClr val="A6CE39"/>
              </a:solidFill>
              <a:latin typeface="Museo Sans Rounded 500" panose="02000000000000000000"/>
            </a:endParaRPr>
          </a:p>
          <a:p>
            <a:r>
              <a:rPr lang="nl-NL" sz="2400" dirty="0">
                <a:solidFill>
                  <a:srgbClr val="A6CE39"/>
                </a:solidFill>
                <a:latin typeface="Museo Sans Rounded 500" panose="02000000000000000000"/>
              </a:rPr>
              <a:t>De zorgverlener gebruikt daarbij de woorden van de cliënt (eigen woorden gebruiken kan ook).</a:t>
            </a:r>
          </a:p>
          <a:p>
            <a:endParaRPr lang="nl-NL" sz="2400" dirty="0">
              <a:solidFill>
                <a:srgbClr val="A6CE39"/>
              </a:solidFill>
              <a:latin typeface="Museo Sans Rounded 500" panose="02000000000000000000"/>
            </a:endParaRPr>
          </a:p>
          <a:p>
            <a:endParaRPr lang="nl-NL" sz="2400" dirty="0">
              <a:solidFill>
                <a:srgbClr val="A6CE39"/>
              </a:solidFill>
              <a:latin typeface="Museo Sans Rounded 500" panose="02000000000000000000"/>
            </a:endParaRPr>
          </a:p>
          <a:p>
            <a:endParaRPr lang="nl-NL" sz="2400" dirty="0">
              <a:solidFill>
                <a:srgbClr val="A6CE39"/>
              </a:solidFill>
              <a:latin typeface="Museo Sans Rounded 500" panose="02000000000000000000"/>
            </a:endParaRPr>
          </a:p>
          <a:p>
            <a:r>
              <a:rPr lang="nl-NL" sz="2400" dirty="0">
                <a:solidFill>
                  <a:srgbClr val="A6CE39"/>
                </a:solidFill>
                <a:latin typeface="Museo Sans Rounded 500" panose="02000000000000000000"/>
              </a:rPr>
              <a:t>Dit doe je meestal aan het einde van het gesprek of een keer tussendoor.</a:t>
            </a:r>
          </a:p>
        </p:txBody>
      </p:sp>
      <p:sp>
        <p:nvSpPr>
          <p:cNvPr id="2" name="Tekstvak 1">
            <a:extLst>
              <a:ext uri="{FF2B5EF4-FFF2-40B4-BE49-F238E27FC236}">
                <a16:creationId xmlns:a16="http://schemas.microsoft.com/office/drawing/2014/main" id="{D609997D-35A8-6563-1E33-9545A809F029}"/>
              </a:ext>
            </a:extLst>
          </p:cNvPr>
          <p:cNvSpPr txBox="1"/>
          <p:nvPr/>
        </p:nvSpPr>
        <p:spPr>
          <a:xfrm>
            <a:off x="336018" y="346572"/>
            <a:ext cx="5676022" cy="7109639"/>
          </a:xfrm>
          <a:prstGeom prst="rect">
            <a:avLst/>
          </a:prstGeom>
          <a:noFill/>
        </p:spPr>
        <p:txBody>
          <a:bodyPr wrap="square" rtlCol="0">
            <a:spAutoFit/>
          </a:bodyPr>
          <a:lstStyle/>
          <a:p>
            <a:pPr algn="ctr"/>
            <a:r>
              <a:rPr lang="nl-NL" sz="2400" b="1" dirty="0">
                <a:solidFill>
                  <a:srgbClr val="A6CE39"/>
                </a:solidFill>
                <a:latin typeface="Museo Sans Rounded 500" panose="02000000000000000000"/>
              </a:rPr>
              <a:t>Het verschil</a:t>
            </a:r>
          </a:p>
          <a:p>
            <a:pPr algn="ctr"/>
            <a:endParaRPr lang="nl-NL" sz="2400" dirty="0">
              <a:solidFill>
                <a:srgbClr val="A6CE39"/>
              </a:solidFill>
              <a:latin typeface="Museo Sans Rounded 500" panose="02000000000000000000"/>
            </a:endParaRPr>
          </a:p>
          <a:p>
            <a:r>
              <a:rPr lang="nl-NL" sz="2400" dirty="0">
                <a:solidFill>
                  <a:srgbClr val="EC008C"/>
                </a:solidFill>
                <a:latin typeface="Museo Sans Rounded 500" panose="02000000000000000000"/>
              </a:rPr>
              <a:t>Reflectie</a:t>
            </a:r>
          </a:p>
          <a:p>
            <a:r>
              <a:rPr lang="nl-NL" sz="2400" dirty="0">
                <a:solidFill>
                  <a:srgbClr val="A6CE39"/>
                </a:solidFill>
                <a:latin typeface="Museo Sans Rounded 500" panose="02000000000000000000"/>
              </a:rPr>
              <a:t>Richt zich op een woord/zin/lichaamshouding dat de cliënt vlak daarvoor heeft gezegd of laten zien.</a:t>
            </a:r>
          </a:p>
          <a:p>
            <a:endParaRPr lang="nl-NL" sz="2400" dirty="0">
              <a:solidFill>
                <a:srgbClr val="A6CE39"/>
              </a:solidFill>
              <a:latin typeface="Museo Sans Rounded 500" panose="02000000000000000000"/>
            </a:endParaRPr>
          </a:p>
          <a:p>
            <a:r>
              <a:rPr lang="nl-NL" sz="2400" dirty="0">
                <a:solidFill>
                  <a:srgbClr val="A6CE39"/>
                </a:solidFill>
                <a:latin typeface="Museo Sans Rounded 500" panose="02000000000000000000"/>
              </a:rPr>
              <a:t>De zorgverlener heeft een vermoeden en maakt een inschatting door dit in </a:t>
            </a:r>
            <a:r>
              <a:rPr lang="nl-NL" sz="2400" b="1" dirty="0">
                <a:solidFill>
                  <a:srgbClr val="A6CE39"/>
                </a:solidFill>
                <a:latin typeface="Museo Sans Rounded 500" panose="02000000000000000000"/>
              </a:rPr>
              <a:t>eigen woorden </a:t>
            </a:r>
            <a:r>
              <a:rPr lang="nl-NL" sz="2400" dirty="0">
                <a:solidFill>
                  <a:srgbClr val="A6CE39"/>
                </a:solidFill>
                <a:latin typeface="Museo Sans Rounded 500" panose="02000000000000000000"/>
              </a:rPr>
              <a:t>te benoemen:</a:t>
            </a:r>
          </a:p>
          <a:p>
            <a:endParaRPr lang="nl-NL" sz="2400" dirty="0">
              <a:solidFill>
                <a:srgbClr val="A6CE39"/>
              </a:solidFill>
              <a:latin typeface="Museo Sans Rounded 500" panose="02000000000000000000"/>
            </a:endParaRPr>
          </a:p>
          <a:p>
            <a:r>
              <a:rPr lang="nl-NL" sz="2400" i="1" dirty="0">
                <a:solidFill>
                  <a:srgbClr val="EC008C"/>
                </a:solidFill>
                <a:latin typeface="Museo Sans Rounded 500" panose="02000000000000000000"/>
              </a:rPr>
              <a:t>“Het lopen kost u veel energie.”</a:t>
            </a:r>
          </a:p>
          <a:p>
            <a:endParaRPr lang="nl-NL" sz="2400" dirty="0">
              <a:solidFill>
                <a:srgbClr val="A6CE39"/>
              </a:solidFill>
              <a:latin typeface="Museo Sans Rounded 500" panose="02000000000000000000"/>
            </a:endParaRPr>
          </a:p>
          <a:p>
            <a:r>
              <a:rPr lang="nl-NL" sz="2400" dirty="0">
                <a:solidFill>
                  <a:srgbClr val="A6CE39"/>
                </a:solidFill>
                <a:latin typeface="Museo Sans Rounded 500" panose="02000000000000000000"/>
              </a:rPr>
              <a:t>Een reflectie kun je zo vaak geven als nodig is.</a:t>
            </a:r>
          </a:p>
          <a:p>
            <a:pPr algn="ctr"/>
            <a:endParaRPr lang="nl-NL" sz="2400" i="1" dirty="0">
              <a:solidFill>
                <a:srgbClr val="EC008C"/>
              </a:solidFill>
              <a:latin typeface="Museo Sans Rounded 500" panose="02000000000000000000"/>
            </a:endParaRPr>
          </a:p>
          <a:p>
            <a:pPr algn="ctr"/>
            <a:endParaRPr lang="nl-NL" sz="2400" dirty="0">
              <a:solidFill>
                <a:srgbClr val="A6CE39"/>
              </a:solidFill>
              <a:latin typeface="Museo Sans Rounded 500" panose="02000000000000000000"/>
            </a:endParaRPr>
          </a:p>
          <a:p>
            <a:pPr algn="ctr"/>
            <a:endParaRPr lang="nl-NL" sz="2400" dirty="0">
              <a:solidFill>
                <a:srgbClr val="A6CE39"/>
              </a:solidFill>
              <a:latin typeface="Museo Sans Rounded 500" panose="02000000000000000000"/>
            </a:endParaRPr>
          </a:p>
        </p:txBody>
      </p:sp>
    </p:spTree>
    <p:extLst>
      <p:ext uri="{BB962C8B-B14F-4D97-AF65-F5344CB8AC3E}">
        <p14:creationId xmlns:p14="http://schemas.microsoft.com/office/powerpoint/2010/main" val="2126595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8AB448F-CF33-2CD2-373F-D8D7A6958DC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2F9BA63-34F5-1443-522A-958AD34439CB}"/>
              </a:ext>
            </a:extLst>
          </p:cNvPr>
          <p:cNvSpPr txBox="1"/>
          <p:nvPr/>
        </p:nvSpPr>
        <p:spPr>
          <a:xfrm>
            <a:off x="873075" y="3301779"/>
            <a:ext cx="4823361" cy="1261884"/>
          </a:xfrm>
          <a:prstGeom prst="rect">
            <a:avLst/>
          </a:prstGeom>
          <a:noFill/>
        </p:spPr>
        <p:txBody>
          <a:bodyPr wrap="square" rtlCol="0">
            <a:spAutoFit/>
          </a:bodyPr>
          <a:lstStyle/>
          <a:p>
            <a:pPr algn="ctr"/>
            <a:r>
              <a:rPr lang="en-US" sz="2800" dirty="0">
                <a:solidFill>
                  <a:schemeClr val="bg1"/>
                </a:solidFill>
                <a:latin typeface="Museo Sans Rounded 500" panose="02000000000000000000" pitchFamily="50" charset="0"/>
              </a:rPr>
              <a:t>Maak een samenvatting</a:t>
            </a:r>
            <a:endParaRPr lang="en-NL" sz="2800" dirty="0">
              <a:solidFill>
                <a:srgbClr val="007586"/>
              </a:solidFill>
              <a:latin typeface="Museo Sans Rounded 500" panose="02000000000000000000" pitchFamily="50" charset="0"/>
            </a:endParaRPr>
          </a:p>
          <a:p>
            <a:pPr algn="ctr"/>
            <a:endParaRPr lang="en-US" sz="2800" dirty="0">
              <a:latin typeface="Museo Sans Rounded 500" panose="02000000000000000000" pitchFamily="50" charset="0"/>
            </a:endParaRPr>
          </a:p>
          <a:p>
            <a:pPr algn="ctr"/>
            <a:endParaRPr lang="en-US" sz="2000" dirty="0">
              <a:solidFill>
                <a:schemeClr val="bg1"/>
              </a:solidFill>
              <a:latin typeface="Museo Sans Rounded 500" panose="02000000000000000000" pitchFamily="50" charset="0"/>
            </a:endParaRPr>
          </a:p>
        </p:txBody>
      </p:sp>
      <p:sp>
        <p:nvSpPr>
          <p:cNvPr id="4" name="TextBox 3">
            <a:extLst>
              <a:ext uri="{FF2B5EF4-FFF2-40B4-BE49-F238E27FC236}">
                <a16:creationId xmlns:a16="http://schemas.microsoft.com/office/drawing/2014/main" id="{DA65ACFB-EA51-14B8-F8FD-CFBA8D247806}"/>
              </a:ext>
            </a:extLst>
          </p:cNvPr>
          <p:cNvSpPr txBox="1"/>
          <p:nvPr/>
        </p:nvSpPr>
        <p:spPr>
          <a:xfrm>
            <a:off x="986881" y="2721113"/>
            <a:ext cx="4595750" cy="707886"/>
          </a:xfrm>
          <a:prstGeom prst="rect">
            <a:avLst/>
          </a:prstGeom>
          <a:noFill/>
        </p:spPr>
        <p:txBody>
          <a:bodyPr wrap="square" rtlCol="0">
            <a:spAutoFit/>
          </a:bodyPr>
          <a:lstStyle/>
          <a:p>
            <a:pPr algn="ctr"/>
            <a:r>
              <a:rPr lang="en-US" sz="4000" b="1" dirty="0" err="1">
                <a:latin typeface="Museo Sans Rounded 700" panose="02000000000000000000" pitchFamily="50" charset="0"/>
              </a:rPr>
              <a:t>Oefening</a:t>
            </a:r>
            <a:r>
              <a:rPr lang="en-US" sz="4000" b="1" dirty="0">
                <a:latin typeface="Museo Sans Rounded 700" panose="02000000000000000000" pitchFamily="50" charset="0"/>
              </a:rPr>
              <a:t> </a:t>
            </a:r>
            <a:r>
              <a:rPr lang="en-US" sz="2400" dirty="0">
                <a:latin typeface="Museo Sans Rounded 700" panose="02000000000000000000" pitchFamily="50" charset="0"/>
              </a:rPr>
              <a:t> </a:t>
            </a:r>
            <a:endParaRPr lang="en-NL" sz="2400" dirty="0">
              <a:latin typeface="Museo Sans Rounded 700" panose="02000000000000000000" pitchFamily="50" charset="0"/>
            </a:endParaRPr>
          </a:p>
        </p:txBody>
      </p:sp>
      <p:pic>
        <p:nvPicPr>
          <p:cNvPr id="5" name="Afbeelding 4">
            <a:extLst>
              <a:ext uri="{FF2B5EF4-FFF2-40B4-BE49-F238E27FC236}">
                <a16:creationId xmlns:a16="http://schemas.microsoft.com/office/drawing/2014/main" id="{9FE0BA42-BCF4-1D46-E805-8F1368263BDD}"/>
              </a:ext>
            </a:extLst>
          </p:cNvPr>
          <p:cNvPicPr>
            <a:picLocks noChangeAspect="1"/>
          </p:cNvPicPr>
          <p:nvPr/>
        </p:nvPicPr>
        <p:blipFill>
          <a:blip r:embed="rId3"/>
          <a:stretch>
            <a:fillRect/>
          </a:stretch>
        </p:blipFill>
        <p:spPr>
          <a:xfrm>
            <a:off x="6432605" y="1049573"/>
            <a:ext cx="5438043" cy="5486400"/>
          </a:xfrm>
          <a:prstGeom prst="rect">
            <a:avLst/>
          </a:prstGeom>
        </p:spPr>
      </p:pic>
      <p:sp>
        <p:nvSpPr>
          <p:cNvPr id="6" name="Tekstvak 5">
            <a:extLst>
              <a:ext uri="{FF2B5EF4-FFF2-40B4-BE49-F238E27FC236}">
                <a16:creationId xmlns:a16="http://schemas.microsoft.com/office/drawing/2014/main" id="{41BB518C-41AC-E05A-FA21-AE7F92DF498C}"/>
              </a:ext>
            </a:extLst>
          </p:cNvPr>
          <p:cNvSpPr txBox="1"/>
          <p:nvPr/>
        </p:nvSpPr>
        <p:spPr>
          <a:xfrm>
            <a:off x="6973621" y="2152149"/>
            <a:ext cx="2262846" cy="400110"/>
          </a:xfrm>
          <a:prstGeom prst="rect">
            <a:avLst/>
          </a:prstGeom>
          <a:noFill/>
        </p:spPr>
        <p:txBody>
          <a:bodyPr wrap="square" rtlCol="0">
            <a:spAutoFit/>
          </a:bodyPr>
          <a:lstStyle/>
          <a:p>
            <a:pPr algn="ctr"/>
            <a:r>
              <a:rPr lang="nl-NL" sz="2000" b="1" dirty="0"/>
              <a:t>Oefenen, oefenen…</a:t>
            </a:r>
          </a:p>
        </p:txBody>
      </p:sp>
    </p:spTree>
    <p:extLst>
      <p:ext uri="{BB962C8B-B14F-4D97-AF65-F5344CB8AC3E}">
        <p14:creationId xmlns:p14="http://schemas.microsoft.com/office/powerpoint/2010/main" val="12597504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39B96C3-CECF-F50B-68B7-49F47DEC69A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62B348D-282E-A8A8-61F0-8FF4655956B0}"/>
              </a:ext>
            </a:extLst>
          </p:cNvPr>
          <p:cNvSpPr txBox="1"/>
          <p:nvPr/>
        </p:nvSpPr>
        <p:spPr>
          <a:xfrm>
            <a:off x="873075" y="3301779"/>
            <a:ext cx="4823361" cy="1692771"/>
          </a:xfrm>
          <a:prstGeom prst="rect">
            <a:avLst/>
          </a:prstGeom>
          <a:noFill/>
        </p:spPr>
        <p:txBody>
          <a:bodyPr wrap="square" rtlCol="0">
            <a:spAutoFit/>
          </a:bodyPr>
          <a:lstStyle/>
          <a:p>
            <a:pPr algn="ctr"/>
            <a:r>
              <a:rPr lang="en-US" sz="2800" dirty="0" err="1">
                <a:solidFill>
                  <a:schemeClr val="bg1"/>
                </a:solidFill>
                <a:latin typeface="Museo Sans Rounded 500" panose="02000000000000000000" pitchFamily="50" charset="0"/>
              </a:rPr>
              <a:t>Fotopraat</a:t>
            </a:r>
            <a:endParaRPr lang="en-US" sz="2800" dirty="0">
              <a:solidFill>
                <a:schemeClr val="bg1"/>
              </a:solidFill>
              <a:latin typeface="Museo Sans Rounded 500" panose="02000000000000000000" pitchFamily="50" charset="0"/>
            </a:endParaRPr>
          </a:p>
          <a:p>
            <a:pPr algn="ctr"/>
            <a:endParaRPr lang="en-NL" sz="2800" dirty="0">
              <a:solidFill>
                <a:srgbClr val="007586"/>
              </a:solidFill>
              <a:latin typeface="Museo Sans Rounded 500" panose="02000000000000000000" pitchFamily="50" charset="0"/>
            </a:endParaRPr>
          </a:p>
          <a:p>
            <a:pPr algn="ctr"/>
            <a:endParaRPr lang="en-US" sz="2800" dirty="0">
              <a:latin typeface="Museo Sans Rounded 500" panose="02000000000000000000" pitchFamily="50" charset="0"/>
            </a:endParaRPr>
          </a:p>
          <a:p>
            <a:pPr algn="ctr"/>
            <a:endParaRPr lang="en-US" sz="2000" dirty="0">
              <a:solidFill>
                <a:schemeClr val="bg1"/>
              </a:solidFill>
              <a:latin typeface="Museo Sans Rounded 500" panose="02000000000000000000" pitchFamily="50" charset="0"/>
            </a:endParaRPr>
          </a:p>
        </p:txBody>
      </p:sp>
      <p:sp>
        <p:nvSpPr>
          <p:cNvPr id="4" name="TextBox 3">
            <a:extLst>
              <a:ext uri="{FF2B5EF4-FFF2-40B4-BE49-F238E27FC236}">
                <a16:creationId xmlns:a16="http://schemas.microsoft.com/office/drawing/2014/main" id="{C37CA7DC-5D8C-E1DC-8EFC-5D697D91CF80}"/>
              </a:ext>
            </a:extLst>
          </p:cNvPr>
          <p:cNvSpPr txBox="1"/>
          <p:nvPr/>
        </p:nvSpPr>
        <p:spPr>
          <a:xfrm>
            <a:off x="986881" y="2721113"/>
            <a:ext cx="4595750" cy="707886"/>
          </a:xfrm>
          <a:prstGeom prst="rect">
            <a:avLst/>
          </a:prstGeom>
          <a:noFill/>
        </p:spPr>
        <p:txBody>
          <a:bodyPr wrap="square" rtlCol="0">
            <a:spAutoFit/>
          </a:bodyPr>
          <a:lstStyle/>
          <a:p>
            <a:pPr algn="ctr"/>
            <a:r>
              <a:rPr lang="en-US" sz="4000" b="1" dirty="0" err="1">
                <a:latin typeface="Museo Sans Rounded 700" panose="02000000000000000000" pitchFamily="50" charset="0"/>
              </a:rPr>
              <a:t>Oefening</a:t>
            </a:r>
            <a:r>
              <a:rPr lang="en-US" sz="4000" b="1" dirty="0">
                <a:latin typeface="Museo Sans Rounded 700" panose="02000000000000000000" pitchFamily="50" charset="0"/>
              </a:rPr>
              <a:t> </a:t>
            </a:r>
            <a:r>
              <a:rPr lang="en-US" sz="2400" dirty="0">
                <a:latin typeface="Museo Sans Rounded 700" panose="02000000000000000000" pitchFamily="50" charset="0"/>
              </a:rPr>
              <a:t> </a:t>
            </a:r>
            <a:endParaRPr lang="en-NL" sz="2400" dirty="0">
              <a:latin typeface="Museo Sans Rounded 700" panose="02000000000000000000" pitchFamily="50" charset="0"/>
            </a:endParaRPr>
          </a:p>
        </p:txBody>
      </p:sp>
      <p:pic>
        <p:nvPicPr>
          <p:cNvPr id="5" name="Afbeelding 4">
            <a:extLst>
              <a:ext uri="{FF2B5EF4-FFF2-40B4-BE49-F238E27FC236}">
                <a16:creationId xmlns:a16="http://schemas.microsoft.com/office/drawing/2014/main" id="{606134F1-16B5-B42C-99F2-D562F2396757}"/>
              </a:ext>
            </a:extLst>
          </p:cNvPr>
          <p:cNvPicPr>
            <a:picLocks noChangeAspect="1"/>
          </p:cNvPicPr>
          <p:nvPr/>
        </p:nvPicPr>
        <p:blipFill>
          <a:blip r:embed="rId3"/>
          <a:stretch>
            <a:fillRect/>
          </a:stretch>
        </p:blipFill>
        <p:spPr>
          <a:xfrm>
            <a:off x="6432605" y="1049573"/>
            <a:ext cx="5438043" cy="5486400"/>
          </a:xfrm>
          <a:prstGeom prst="rect">
            <a:avLst/>
          </a:prstGeom>
        </p:spPr>
      </p:pic>
      <p:sp>
        <p:nvSpPr>
          <p:cNvPr id="6" name="Tekstvak 5">
            <a:extLst>
              <a:ext uri="{FF2B5EF4-FFF2-40B4-BE49-F238E27FC236}">
                <a16:creationId xmlns:a16="http://schemas.microsoft.com/office/drawing/2014/main" id="{E2CDA361-CAB6-67AF-2DF8-A2703EC5407F}"/>
              </a:ext>
            </a:extLst>
          </p:cNvPr>
          <p:cNvSpPr txBox="1"/>
          <p:nvPr/>
        </p:nvSpPr>
        <p:spPr>
          <a:xfrm>
            <a:off x="6997149" y="2013227"/>
            <a:ext cx="2262846" cy="707886"/>
          </a:xfrm>
          <a:prstGeom prst="rect">
            <a:avLst/>
          </a:prstGeom>
          <a:noFill/>
        </p:spPr>
        <p:txBody>
          <a:bodyPr wrap="square" rtlCol="0">
            <a:spAutoFit/>
          </a:bodyPr>
          <a:lstStyle/>
          <a:p>
            <a:pPr algn="ctr"/>
            <a:r>
              <a:rPr lang="nl-NL" sz="2000" b="1" dirty="0"/>
              <a:t>En nog meer oefenen…</a:t>
            </a:r>
          </a:p>
        </p:txBody>
      </p:sp>
    </p:spTree>
    <p:extLst>
      <p:ext uri="{BB962C8B-B14F-4D97-AF65-F5344CB8AC3E}">
        <p14:creationId xmlns:p14="http://schemas.microsoft.com/office/powerpoint/2010/main" val="40633563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3BEF96F-6BC2-65D6-7213-38946E745D4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BD9FF96-9106-2217-33E1-FAE70E573C78}"/>
              </a:ext>
            </a:extLst>
          </p:cNvPr>
          <p:cNvSpPr txBox="1"/>
          <p:nvPr/>
        </p:nvSpPr>
        <p:spPr>
          <a:xfrm>
            <a:off x="700634" y="1022664"/>
            <a:ext cx="4976597" cy="62478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rPr>
              <a:t>  </a:t>
            </a:r>
            <a:r>
              <a:rPr lang="en-US" sz="2000" dirty="0">
                <a:solidFill>
                  <a:prstClr val="white"/>
                </a:solidFill>
                <a:latin typeface="Museo Sans Rounded 500" panose="02000000000000000000" pitchFamily="50" charset="0"/>
              </a:rPr>
              <a:t>Kies vooraf een cliënt, een zorg- of </a:t>
            </a:r>
            <a:br>
              <a:rPr lang="en-US" sz="2000" dirty="0">
                <a:solidFill>
                  <a:prstClr val="white"/>
                </a:solidFill>
                <a:latin typeface="Museo Sans Rounded 500" panose="02000000000000000000" pitchFamily="50" charset="0"/>
              </a:rPr>
            </a:br>
            <a:r>
              <a:rPr lang="en-US" sz="2000" dirty="0">
                <a:solidFill>
                  <a:prstClr val="white"/>
                </a:solidFill>
                <a:latin typeface="Museo Sans Rounded 500" panose="02000000000000000000" pitchFamily="50" charset="0"/>
              </a:rPr>
              <a:t>   </a:t>
            </a:r>
            <a:r>
              <a:rPr lang="en-US" sz="2000" dirty="0" err="1">
                <a:solidFill>
                  <a:prstClr val="white"/>
                </a:solidFill>
                <a:latin typeface="Museo Sans Rounded 500" panose="02000000000000000000" pitchFamily="50" charset="0"/>
              </a:rPr>
              <a:t>overlegmoment</a:t>
            </a:r>
            <a:r>
              <a:rPr lang="en-US" sz="2000" dirty="0">
                <a:solidFill>
                  <a:prstClr val="white"/>
                </a:solidFill>
                <a:latin typeface="Museo Sans Rounded 500" panose="02000000000000000000" pitchFamily="50" charset="0"/>
              </a:rPr>
              <a:t> uit.</a:t>
            </a:r>
            <a:endPar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rPr>
              <a:t>   </a:t>
            </a:r>
            <a:r>
              <a:rPr lang="en-US" sz="2000" dirty="0">
                <a:solidFill>
                  <a:prstClr val="white"/>
                </a:solidFill>
                <a:latin typeface="Museo Sans Rounded 500" panose="02000000000000000000" pitchFamily="50" charset="0"/>
              </a:rPr>
              <a:t>Ga in het gesprek bewust letten op het </a:t>
            </a:r>
            <a:br>
              <a:rPr lang="en-US" sz="2000" dirty="0">
                <a:solidFill>
                  <a:prstClr val="white"/>
                </a:solidFill>
                <a:latin typeface="Museo Sans Rounded 500" panose="02000000000000000000" pitchFamily="50" charset="0"/>
              </a:rPr>
            </a:br>
            <a:r>
              <a:rPr lang="en-US" sz="2000" dirty="0">
                <a:solidFill>
                  <a:prstClr val="white"/>
                </a:solidFill>
                <a:latin typeface="Museo Sans Rounded 500" panose="02000000000000000000" pitchFamily="50" charset="0"/>
              </a:rPr>
              <a:t>   </a:t>
            </a:r>
            <a:r>
              <a:rPr lang="en-US" sz="2000" dirty="0" err="1">
                <a:solidFill>
                  <a:prstClr val="white"/>
                </a:solidFill>
                <a:latin typeface="Museo Sans Rounded 500" panose="02000000000000000000" pitchFamily="50" charset="0"/>
              </a:rPr>
              <a:t>maken</a:t>
            </a:r>
            <a:r>
              <a:rPr lang="en-US" sz="2000" dirty="0">
                <a:solidFill>
                  <a:prstClr val="white"/>
                </a:solidFill>
                <a:latin typeface="Museo Sans Rounded 500" panose="02000000000000000000" pitchFamily="50" charset="0"/>
              </a:rPr>
              <a:t> van een samenvatting (</a:t>
            </a:r>
            <a:r>
              <a:rPr lang="en-US" sz="2000" dirty="0" err="1">
                <a:solidFill>
                  <a:prstClr val="white"/>
                </a:solidFill>
                <a:latin typeface="Museo Sans Rounded 500" panose="02000000000000000000" pitchFamily="50" charset="0"/>
              </a:rPr>
              <a:t>minimaal</a:t>
            </a:r>
            <a:r>
              <a:rPr lang="en-US" sz="2000" dirty="0">
                <a:solidFill>
                  <a:prstClr val="white"/>
                </a:solidFill>
                <a:latin typeface="Museo Sans Rounded 500" panose="02000000000000000000" pitchFamily="50" charset="0"/>
              </a:rPr>
              <a:t> </a:t>
            </a:r>
            <a:br>
              <a:rPr lang="en-US" sz="2000" dirty="0">
                <a:solidFill>
                  <a:prstClr val="white"/>
                </a:solidFill>
                <a:latin typeface="Museo Sans Rounded 500" panose="02000000000000000000" pitchFamily="50" charset="0"/>
              </a:rPr>
            </a:br>
            <a:r>
              <a:rPr lang="en-US" sz="2000" dirty="0">
                <a:solidFill>
                  <a:prstClr val="white"/>
                </a:solidFill>
                <a:latin typeface="Museo Sans Rounded 500" panose="02000000000000000000" pitchFamily="50" charset="0"/>
              </a:rPr>
              <a:t>   1 per gesprek).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rPr>
              <a:t>   Observeer: wat hoor en wat zie ik?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rPr>
              <a:t>   </a:t>
            </a:r>
            <a:r>
              <a:rPr lang="en-US" sz="2000" dirty="0">
                <a:solidFill>
                  <a:prstClr val="white"/>
                </a:solidFill>
                <a:latin typeface="Museo Sans Rounded 500" panose="02000000000000000000" pitchFamily="50" charset="0"/>
              </a:rPr>
              <a:t>Reflecteer na afloop: wat ging goed? </a:t>
            </a:r>
            <a:br>
              <a:rPr lang="en-US" sz="2000" dirty="0">
                <a:solidFill>
                  <a:prstClr val="white"/>
                </a:solidFill>
                <a:latin typeface="Museo Sans Rounded 500" panose="02000000000000000000" pitchFamily="50" charset="0"/>
              </a:rPr>
            </a:br>
            <a:r>
              <a:rPr lang="en-US" sz="2000" dirty="0">
                <a:solidFill>
                  <a:prstClr val="white"/>
                </a:solidFill>
                <a:latin typeface="Museo Sans Rounded 500" panose="02000000000000000000" pitchFamily="50" charset="0"/>
              </a:rPr>
              <a:t>   Wat minder? Hoe reageerde de </a:t>
            </a:r>
            <a:r>
              <a:rPr lang="en-US" sz="2000" dirty="0" err="1">
                <a:solidFill>
                  <a:prstClr val="white"/>
                </a:solidFill>
                <a:latin typeface="Museo Sans Rounded 500" panose="02000000000000000000" pitchFamily="50" charset="0"/>
              </a:rPr>
              <a:t>ander</a:t>
            </a:r>
            <a:r>
              <a:rPr lang="en-US" sz="2000" dirty="0">
                <a:solidFill>
                  <a:prstClr val="white"/>
                </a:solidFill>
                <a:latin typeface="Museo Sans Rounded 500" panose="02000000000000000000" pitchFamily="50" charset="0"/>
              </a:rPr>
              <a:t> </a:t>
            </a:r>
            <a:br>
              <a:rPr lang="en-US" sz="2000" dirty="0">
                <a:solidFill>
                  <a:prstClr val="white"/>
                </a:solidFill>
                <a:latin typeface="Museo Sans Rounded 500" panose="02000000000000000000" pitchFamily="50" charset="0"/>
              </a:rPr>
            </a:br>
            <a:r>
              <a:rPr lang="en-US" sz="2000" dirty="0">
                <a:solidFill>
                  <a:prstClr val="white"/>
                </a:solidFill>
                <a:latin typeface="Museo Sans Rounded 500" panose="02000000000000000000" pitchFamily="50" charset="0"/>
              </a:rPr>
              <a:t>   </a:t>
            </a:r>
            <a:r>
              <a:rPr lang="en-US" sz="2000" dirty="0" err="1">
                <a:solidFill>
                  <a:prstClr val="white"/>
                </a:solidFill>
                <a:latin typeface="Museo Sans Rounded 500" panose="02000000000000000000" pitchFamily="50" charset="0"/>
              </a:rPr>
              <a:t>hierop</a:t>
            </a:r>
            <a:r>
              <a:rPr lang="en-US" sz="2000" dirty="0">
                <a:solidFill>
                  <a:prstClr val="white"/>
                </a:solidFill>
                <a:latin typeface="Museo Sans Rounded 500" panose="02000000000000000000" pitchFamily="50" charset="0"/>
              </a:rPr>
              <a:t>? Wat heeft het mij en de </a:t>
            </a:r>
            <a:r>
              <a:rPr lang="en-US" sz="2000" dirty="0" err="1">
                <a:solidFill>
                  <a:prstClr val="white"/>
                </a:solidFill>
                <a:latin typeface="Museo Sans Rounded 500" panose="02000000000000000000" pitchFamily="50" charset="0"/>
              </a:rPr>
              <a:t>ander</a:t>
            </a:r>
            <a:r>
              <a:rPr lang="en-US" sz="2000" dirty="0">
                <a:solidFill>
                  <a:prstClr val="white"/>
                </a:solidFill>
                <a:latin typeface="Museo Sans Rounded 500" panose="02000000000000000000" pitchFamily="50" charset="0"/>
              </a:rPr>
              <a:t> </a:t>
            </a:r>
            <a:br>
              <a:rPr lang="en-US" sz="2000" dirty="0">
                <a:solidFill>
                  <a:prstClr val="white"/>
                </a:solidFill>
                <a:latin typeface="Museo Sans Rounded 500" panose="02000000000000000000" pitchFamily="50" charset="0"/>
              </a:rPr>
            </a:br>
            <a:r>
              <a:rPr lang="en-US" sz="2000" dirty="0">
                <a:solidFill>
                  <a:prstClr val="white"/>
                </a:solidFill>
                <a:latin typeface="Museo Sans Rounded 500" panose="02000000000000000000" pitchFamily="50" charset="0"/>
              </a:rPr>
              <a:t>   </a:t>
            </a:r>
            <a:r>
              <a:rPr lang="en-US" sz="2000" dirty="0" err="1">
                <a:solidFill>
                  <a:prstClr val="white"/>
                </a:solidFill>
                <a:latin typeface="Museo Sans Rounded 500" panose="02000000000000000000" pitchFamily="50" charset="0"/>
              </a:rPr>
              <a:t>opgeleverd</a:t>
            </a:r>
            <a:r>
              <a:rPr lang="en-US" sz="2000" dirty="0">
                <a:solidFill>
                  <a:prstClr val="white"/>
                </a:solidFill>
                <a:latin typeface="Museo Sans Rounded 500" panose="02000000000000000000" pitchFamily="50" charset="0"/>
              </a:rPr>
              <a:t>? Wat ga ik de volgende </a:t>
            </a:r>
            <a:r>
              <a:rPr lang="en-US" sz="2000" dirty="0" err="1">
                <a:solidFill>
                  <a:prstClr val="white"/>
                </a:solidFill>
                <a:latin typeface="Museo Sans Rounded 500" panose="02000000000000000000" pitchFamily="50" charset="0"/>
              </a:rPr>
              <a:t>keer</a:t>
            </a:r>
            <a:r>
              <a:rPr lang="en-US" sz="2000" dirty="0">
                <a:solidFill>
                  <a:prstClr val="white"/>
                </a:solidFill>
                <a:latin typeface="Museo Sans Rounded 500" panose="02000000000000000000" pitchFamily="50" charset="0"/>
              </a:rPr>
              <a:t> </a:t>
            </a:r>
            <a:br>
              <a:rPr lang="en-US" sz="2000" dirty="0">
                <a:solidFill>
                  <a:prstClr val="white"/>
                </a:solidFill>
                <a:latin typeface="Museo Sans Rounded 500" panose="02000000000000000000" pitchFamily="50" charset="0"/>
              </a:rPr>
            </a:br>
            <a:r>
              <a:rPr lang="en-US" sz="2000" dirty="0">
                <a:solidFill>
                  <a:prstClr val="white"/>
                </a:solidFill>
                <a:latin typeface="Museo Sans Rounded 500" panose="02000000000000000000" pitchFamily="50" charset="0"/>
              </a:rPr>
              <a:t>   </a:t>
            </a:r>
            <a:r>
              <a:rPr lang="en-US" sz="2000" dirty="0" err="1">
                <a:solidFill>
                  <a:prstClr val="white"/>
                </a:solidFill>
                <a:latin typeface="Museo Sans Rounded 500" panose="02000000000000000000" pitchFamily="50" charset="0"/>
              </a:rPr>
              <a:t>anders</a:t>
            </a:r>
            <a:r>
              <a:rPr lang="en-US" sz="2000" dirty="0">
                <a:solidFill>
                  <a:prstClr val="white"/>
                </a:solidFill>
                <a:latin typeface="Museo Sans Rounded 500" panose="02000000000000000000" pitchFamily="50" charset="0"/>
              </a:rPr>
              <a:t> doen?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prstClr val="white"/>
                </a:solidFill>
                <a:latin typeface="Museo Sans Rounded 500" panose="02000000000000000000" pitchFamily="50" charset="0"/>
              </a:rPr>
              <a:t>   Herhaal zo vaak als je wilt!</a:t>
            </a:r>
            <a:endPar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2800" b="0" i="0" u="none" strike="noStrike" kern="1200" cap="none" spc="0" normalizeH="0" baseline="0" noProof="0" dirty="0">
              <a:ln>
                <a:noFill/>
              </a:ln>
              <a:solidFill>
                <a:srgbClr val="007586"/>
              </a:solidFill>
              <a:effectLst/>
              <a:uLnTx/>
              <a:uFillTx/>
              <a:latin typeface="Museo Sans Rounded 5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Museo Sans Rounded 5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p:txBody>
      </p:sp>
      <p:sp>
        <p:nvSpPr>
          <p:cNvPr id="4" name="TextBox 3">
            <a:extLst>
              <a:ext uri="{FF2B5EF4-FFF2-40B4-BE49-F238E27FC236}">
                <a16:creationId xmlns:a16="http://schemas.microsoft.com/office/drawing/2014/main" id="{81B9C138-21BB-CE4A-EDA0-B917DB53A40E}"/>
              </a:ext>
            </a:extLst>
          </p:cNvPr>
          <p:cNvSpPr txBox="1"/>
          <p:nvPr/>
        </p:nvSpPr>
        <p:spPr>
          <a:xfrm>
            <a:off x="700634" y="470893"/>
            <a:ext cx="45957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useo Sans Rounded 700" panose="02000000000000000000" pitchFamily="50" charset="0"/>
                <a:ea typeface="+mn-ea"/>
                <a:cs typeface="+mn-cs"/>
              </a:rPr>
              <a:t> </a:t>
            </a:r>
            <a:endParaRPr kumimoji="0" lang="en-NL" sz="2400" b="0" i="0" u="none" strike="noStrike" kern="1200" cap="none" spc="0" normalizeH="0" baseline="0" noProof="0" dirty="0">
              <a:ln>
                <a:noFill/>
              </a:ln>
              <a:solidFill>
                <a:prstClr val="black"/>
              </a:solidFill>
              <a:effectLst/>
              <a:uLnTx/>
              <a:uFillTx/>
              <a:latin typeface="Museo Sans Rounded 700" panose="02000000000000000000" pitchFamily="50" charset="0"/>
              <a:ea typeface="+mn-ea"/>
              <a:cs typeface="+mn-cs"/>
            </a:endParaRPr>
          </a:p>
        </p:txBody>
      </p:sp>
      <p:pic>
        <p:nvPicPr>
          <p:cNvPr id="2" name="Afbeelding 1" descr="Afbeelding met speelgoed, vectorafbeeldingen&#10;&#10;Automatisch gegenereerde beschrijving">
            <a:extLst>
              <a:ext uri="{FF2B5EF4-FFF2-40B4-BE49-F238E27FC236}">
                <a16:creationId xmlns:a16="http://schemas.microsoft.com/office/drawing/2014/main" id="{7414B9CA-9483-9018-C751-7BF1DD5581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3177" y="1498862"/>
            <a:ext cx="5137608" cy="5137608"/>
          </a:xfrm>
          <a:prstGeom prst="rect">
            <a:avLst/>
          </a:prstGeom>
        </p:spPr>
      </p:pic>
      <p:sp>
        <p:nvSpPr>
          <p:cNvPr id="6" name="Tekstvak 5">
            <a:extLst>
              <a:ext uri="{FF2B5EF4-FFF2-40B4-BE49-F238E27FC236}">
                <a16:creationId xmlns:a16="http://schemas.microsoft.com/office/drawing/2014/main" id="{735D2CC9-277B-BC20-9471-37F59CD42272}"/>
              </a:ext>
            </a:extLst>
          </p:cNvPr>
          <p:cNvSpPr txBox="1"/>
          <p:nvPr/>
        </p:nvSpPr>
        <p:spPr>
          <a:xfrm>
            <a:off x="6718439" y="1436132"/>
            <a:ext cx="4971233" cy="107721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prstClr val="black"/>
                </a:solidFill>
                <a:effectLst/>
                <a:uLnTx/>
                <a:uFillTx/>
                <a:latin typeface="Museo Sans Rounded 500" panose="02000000000000000000"/>
                <a:ea typeface="+mn-ea"/>
                <a:cs typeface="+mn-cs"/>
              </a:rPr>
              <a:t>Oefening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prstClr val="black"/>
                </a:solidFill>
                <a:effectLst/>
                <a:uLnTx/>
                <a:uFillTx/>
                <a:latin typeface="Museo Sans Rounded 500" panose="02000000000000000000"/>
                <a:ea typeface="+mn-ea"/>
                <a:cs typeface="+mn-cs"/>
              </a:rPr>
              <a:t>Experiment in de praktijk</a:t>
            </a:r>
          </a:p>
        </p:txBody>
      </p:sp>
      <p:pic>
        <p:nvPicPr>
          <p:cNvPr id="5" name="Picture 38" descr="Icon&#10;&#10;Description automatically generated">
            <a:extLst>
              <a:ext uri="{FF2B5EF4-FFF2-40B4-BE49-F238E27FC236}">
                <a16:creationId xmlns:a16="http://schemas.microsoft.com/office/drawing/2014/main" id="{5002E914-7AD4-244D-D66B-600DBF98C7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155" y="5729703"/>
            <a:ext cx="287064" cy="273662"/>
          </a:xfrm>
          <a:prstGeom prst="rect">
            <a:avLst/>
          </a:prstGeom>
        </p:spPr>
      </p:pic>
      <p:pic>
        <p:nvPicPr>
          <p:cNvPr id="11" name="Picture 38" descr="Icon&#10;&#10;Description automatically generated">
            <a:extLst>
              <a:ext uri="{FF2B5EF4-FFF2-40B4-BE49-F238E27FC236}">
                <a16:creationId xmlns:a16="http://schemas.microsoft.com/office/drawing/2014/main" id="{ABD00BD5-02F2-B91F-3F0D-722E972549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440" y="3904040"/>
            <a:ext cx="287064" cy="273662"/>
          </a:xfrm>
          <a:prstGeom prst="rect">
            <a:avLst/>
          </a:prstGeom>
        </p:spPr>
      </p:pic>
      <p:pic>
        <p:nvPicPr>
          <p:cNvPr id="12" name="Picture 38" descr="Icon&#10;&#10;Description automatically generated">
            <a:extLst>
              <a:ext uri="{FF2B5EF4-FFF2-40B4-BE49-F238E27FC236}">
                <a16:creationId xmlns:a16="http://schemas.microsoft.com/office/drawing/2014/main" id="{2984A8B1-DCF1-712D-1BA3-E4D9A23396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857" y="3269277"/>
            <a:ext cx="287064" cy="273662"/>
          </a:xfrm>
          <a:prstGeom prst="rect">
            <a:avLst/>
          </a:prstGeom>
        </p:spPr>
      </p:pic>
      <p:pic>
        <p:nvPicPr>
          <p:cNvPr id="13" name="Picture 38" descr="Icon&#10;&#10;Description automatically generated">
            <a:extLst>
              <a:ext uri="{FF2B5EF4-FFF2-40B4-BE49-F238E27FC236}">
                <a16:creationId xmlns:a16="http://schemas.microsoft.com/office/drawing/2014/main" id="{46248912-20ED-CB1C-3ADD-1152881F5B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608" y="2053422"/>
            <a:ext cx="287064" cy="273662"/>
          </a:xfrm>
          <a:prstGeom prst="rect">
            <a:avLst/>
          </a:prstGeom>
        </p:spPr>
      </p:pic>
      <p:pic>
        <p:nvPicPr>
          <p:cNvPr id="14" name="Picture 38" descr="Icon&#10;&#10;Description automatically generated">
            <a:extLst>
              <a:ext uri="{FF2B5EF4-FFF2-40B4-BE49-F238E27FC236}">
                <a16:creationId xmlns:a16="http://schemas.microsoft.com/office/drawing/2014/main" id="{42B61978-2B66-94F5-2FCA-0B54100DB3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608" y="1144031"/>
            <a:ext cx="287064" cy="273662"/>
          </a:xfrm>
          <a:prstGeom prst="rect">
            <a:avLst/>
          </a:prstGeom>
        </p:spPr>
      </p:pic>
    </p:spTree>
    <p:extLst>
      <p:ext uri="{BB962C8B-B14F-4D97-AF65-F5344CB8AC3E}">
        <p14:creationId xmlns:p14="http://schemas.microsoft.com/office/powerpoint/2010/main" val="37484883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F17E7A4-36FC-6683-52EF-C7211F82050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353F65C-4386-2652-5030-732ACC6E83CA}"/>
              </a:ext>
            </a:extLst>
          </p:cNvPr>
          <p:cNvSpPr txBox="1"/>
          <p:nvPr/>
        </p:nvSpPr>
        <p:spPr>
          <a:xfrm>
            <a:off x="6510278" y="1012954"/>
            <a:ext cx="5446644" cy="4832092"/>
          </a:xfrm>
          <a:prstGeom prst="rect">
            <a:avLst/>
          </a:prstGeom>
          <a:noFill/>
        </p:spPr>
        <p:txBody>
          <a:bodyPr wrap="square" rtlCol="0">
            <a:spAutoFit/>
          </a:bodyPr>
          <a:lstStyle/>
          <a:p>
            <a:pPr algn="ctr"/>
            <a:r>
              <a:rPr lang="en-US" sz="2400" i="1" dirty="0">
                <a:solidFill>
                  <a:schemeClr val="bg1"/>
                </a:solidFill>
                <a:latin typeface="Museo Sans Rounded 500" panose="02000000000000000000" pitchFamily="50" charset="0"/>
              </a:rPr>
              <a:t> </a:t>
            </a:r>
          </a:p>
          <a:p>
            <a:pPr algn="ctr"/>
            <a:endParaRPr lang="en-US" sz="2400" b="1" i="1" dirty="0">
              <a:solidFill>
                <a:schemeClr val="bg1"/>
              </a:solidFill>
              <a:latin typeface="Museo Sans Rounded 500" panose="02000000000000000000" pitchFamily="50" charset="0"/>
            </a:endParaRPr>
          </a:p>
          <a:p>
            <a:r>
              <a:rPr lang="en-US" sz="2000" dirty="0">
                <a:solidFill>
                  <a:schemeClr val="bg1"/>
                </a:solidFill>
                <a:latin typeface="Museo Sans Rounded 500" panose="02000000000000000000" pitchFamily="50" charset="0"/>
              </a:rPr>
              <a:t>Of je nu een gesprek voert met de </a:t>
            </a:r>
            <a:r>
              <a:rPr lang="en-US" sz="2000" dirty="0" err="1">
                <a:solidFill>
                  <a:schemeClr val="bg1"/>
                </a:solidFill>
                <a:latin typeface="Museo Sans Rounded 500" panose="02000000000000000000" pitchFamily="50" charset="0"/>
              </a:rPr>
              <a:t>cliënt</a:t>
            </a:r>
            <a:r>
              <a:rPr lang="en-US" sz="2000" dirty="0">
                <a:solidFill>
                  <a:schemeClr val="bg1"/>
                </a:solidFill>
                <a:latin typeface="Museo Sans Rounded 500" panose="02000000000000000000" pitchFamily="50" charset="0"/>
              </a:rPr>
              <a:t> </a:t>
            </a:r>
            <a:br>
              <a:rPr lang="en-US" sz="2000" dirty="0">
                <a:solidFill>
                  <a:schemeClr val="bg1"/>
                </a:solidFill>
                <a:latin typeface="Museo Sans Rounded 500" panose="02000000000000000000" pitchFamily="50" charset="0"/>
              </a:rPr>
            </a:br>
            <a:r>
              <a:rPr lang="en-US" sz="2000" dirty="0">
                <a:solidFill>
                  <a:schemeClr val="bg1"/>
                </a:solidFill>
                <a:latin typeface="Museo Sans Rounded 500" panose="02000000000000000000" pitchFamily="50" charset="0"/>
              </a:rPr>
              <a:t>over zelfredzaamheid.</a:t>
            </a:r>
          </a:p>
          <a:p>
            <a:r>
              <a:rPr lang="en-US" sz="2000" dirty="0">
                <a:solidFill>
                  <a:schemeClr val="bg1"/>
                </a:solidFill>
                <a:latin typeface="Museo Sans Rounded 500" panose="02000000000000000000" pitchFamily="50" charset="0"/>
              </a:rPr>
              <a:t>Of met naasten over het maken van afspraken of het verdelen van (zorg)taken.</a:t>
            </a:r>
          </a:p>
          <a:p>
            <a:r>
              <a:rPr lang="en-US" sz="2000" i="1" dirty="0">
                <a:solidFill>
                  <a:schemeClr val="bg1"/>
                </a:solidFill>
                <a:latin typeface="Museo Sans Rounded 500" panose="02000000000000000000" pitchFamily="50" charset="0"/>
              </a:rPr>
              <a:t>        </a:t>
            </a:r>
          </a:p>
          <a:p>
            <a:r>
              <a:rPr lang="en-US" sz="2000" b="1" dirty="0">
                <a:solidFill>
                  <a:srgbClr val="A6CE39"/>
                </a:solidFill>
                <a:latin typeface="Museo Sans Rounded 500" panose="02000000000000000000" pitchFamily="50" charset="0"/>
              </a:rPr>
              <a:t>Je wilt </a:t>
            </a:r>
            <a:r>
              <a:rPr lang="en-US" sz="2000" b="1" dirty="0" err="1">
                <a:solidFill>
                  <a:srgbClr val="A6CE39"/>
                </a:solidFill>
                <a:latin typeface="Museo Sans Rounded 500" panose="02000000000000000000" pitchFamily="50" charset="0"/>
              </a:rPr>
              <a:t>dat</a:t>
            </a:r>
            <a:r>
              <a:rPr lang="en-US" sz="2000" b="1" dirty="0">
                <a:solidFill>
                  <a:srgbClr val="A6CE39"/>
                </a:solidFill>
                <a:latin typeface="Museo Sans Rounded 500" panose="02000000000000000000" pitchFamily="50" charset="0"/>
              </a:rPr>
              <a:t> het </a:t>
            </a:r>
            <a:r>
              <a:rPr lang="en-US" sz="2000" b="1" dirty="0" err="1">
                <a:solidFill>
                  <a:srgbClr val="A6CE39"/>
                </a:solidFill>
                <a:latin typeface="Museo Sans Rounded 500" panose="02000000000000000000" pitchFamily="50" charset="0"/>
              </a:rPr>
              <a:t>een</a:t>
            </a:r>
            <a:r>
              <a:rPr lang="en-US" sz="2000" b="1" dirty="0">
                <a:solidFill>
                  <a:srgbClr val="A6CE39"/>
                </a:solidFill>
                <a:latin typeface="Museo Sans Rounded 500" panose="02000000000000000000" pitchFamily="50" charset="0"/>
              </a:rPr>
              <a:t> goed gesprek is!</a:t>
            </a:r>
          </a:p>
          <a:p>
            <a:r>
              <a:rPr lang="en-US" sz="2000" b="1" i="1" dirty="0">
                <a:solidFill>
                  <a:srgbClr val="A6CE39"/>
                </a:solidFill>
                <a:latin typeface="Museo Sans Rounded 500" panose="02000000000000000000" pitchFamily="50" charset="0"/>
              </a:rPr>
              <a:t>Zes basisvaardigheden:</a:t>
            </a:r>
          </a:p>
          <a:p>
            <a:r>
              <a:rPr lang="en-US" sz="2000" i="1" dirty="0">
                <a:solidFill>
                  <a:schemeClr val="bg1"/>
                </a:solidFill>
                <a:latin typeface="Museo Sans Rounded 500" panose="02000000000000000000" pitchFamily="50" charset="0"/>
              </a:rPr>
              <a:t>Open vragen stellen</a:t>
            </a:r>
          </a:p>
          <a:p>
            <a:r>
              <a:rPr lang="en-US" sz="2000" i="1" dirty="0">
                <a:solidFill>
                  <a:schemeClr val="bg1"/>
                </a:solidFill>
                <a:latin typeface="Museo Sans Rounded 500" panose="02000000000000000000" pitchFamily="50" charset="0"/>
              </a:rPr>
              <a:t>Bevestigen</a:t>
            </a:r>
          </a:p>
          <a:p>
            <a:r>
              <a:rPr lang="en-US" sz="2000" i="1" dirty="0">
                <a:solidFill>
                  <a:schemeClr val="bg1"/>
                </a:solidFill>
                <a:latin typeface="Museo Sans Rounded 500" panose="02000000000000000000" pitchFamily="50" charset="0"/>
              </a:rPr>
              <a:t>Reflectief luisteren</a:t>
            </a:r>
          </a:p>
          <a:p>
            <a:r>
              <a:rPr lang="en-US" sz="2000" i="1" dirty="0">
                <a:solidFill>
                  <a:schemeClr val="bg1"/>
                </a:solidFill>
                <a:latin typeface="Museo Sans Rounded 500" panose="02000000000000000000" pitchFamily="50" charset="0"/>
              </a:rPr>
              <a:t>Samenvatten</a:t>
            </a:r>
          </a:p>
          <a:p>
            <a:r>
              <a:rPr lang="en-US" sz="2000" b="1" i="1" dirty="0">
                <a:solidFill>
                  <a:schemeClr val="bg1"/>
                </a:solidFill>
                <a:latin typeface="Museo Sans Rounded 500" panose="02000000000000000000" pitchFamily="50" charset="0"/>
              </a:rPr>
              <a:t>Informatie delen</a:t>
            </a:r>
          </a:p>
          <a:p>
            <a:r>
              <a:rPr lang="en-US" sz="2000" i="1" dirty="0">
                <a:solidFill>
                  <a:schemeClr val="bg1"/>
                </a:solidFill>
                <a:latin typeface="Museo Sans Rounded 500" panose="02000000000000000000" pitchFamily="50" charset="0"/>
              </a:rPr>
              <a:t>Positief taalgebruik toepassen</a:t>
            </a:r>
          </a:p>
        </p:txBody>
      </p:sp>
      <p:sp>
        <p:nvSpPr>
          <p:cNvPr id="2" name="Tekstvak 1">
            <a:extLst>
              <a:ext uri="{FF2B5EF4-FFF2-40B4-BE49-F238E27FC236}">
                <a16:creationId xmlns:a16="http://schemas.microsoft.com/office/drawing/2014/main" id="{78C5CC0F-6673-18C7-BA6F-38328A0AD0D0}"/>
              </a:ext>
            </a:extLst>
          </p:cNvPr>
          <p:cNvSpPr txBox="1"/>
          <p:nvPr/>
        </p:nvSpPr>
        <p:spPr>
          <a:xfrm>
            <a:off x="319261" y="593063"/>
            <a:ext cx="5676022" cy="5386090"/>
          </a:xfrm>
          <a:prstGeom prst="rect">
            <a:avLst/>
          </a:prstGeom>
          <a:noFill/>
        </p:spPr>
        <p:txBody>
          <a:bodyPr wrap="square" rtlCol="0">
            <a:spAutoFit/>
          </a:bodyPr>
          <a:lstStyle/>
          <a:p>
            <a:pPr algn="ctr"/>
            <a:r>
              <a:rPr lang="nl-NL" sz="2400" dirty="0">
                <a:solidFill>
                  <a:srgbClr val="A6CE39"/>
                </a:solidFill>
                <a:latin typeface="Museo Sans Rounded 500" panose="02000000000000000000"/>
              </a:rPr>
              <a:t>Basisvaardigheid</a:t>
            </a:r>
          </a:p>
          <a:p>
            <a:pPr algn="ctr"/>
            <a:r>
              <a:rPr lang="nl-NL" sz="4000" b="1" dirty="0">
                <a:solidFill>
                  <a:srgbClr val="A6CE39"/>
                </a:solidFill>
                <a:latin typeface="Museo Sans Rounded 500" panose="02000000000000000000"/>
              </a:rPr>
              <a:t>Informatie delen</a:t>
            </a:r>
          </a:p>
          <a:p>
            <a:pPr algn="ctr"/>
            <a:endParaRPr lang="nl-NL" sz="4000" b="1" dirty="0">
              <a:solidFill>
                <a:srgbClr val="A6CE39"/>
              </a:solidFill>
              <a:latin typeface="Museo Sans Rounded 500" panose="02000000000000000000"/>
            </a:endParaRPr>
          </a:p>
          <a:p>
            <a:pPr algn="ctr"/>
            <a:endParaRPr lang="nl-NL" sz="4000" b="1" dirty="0">
              <a:solidFill>
                <a:srgbClr val="A6CE39"/>
              </a:solidFill>
              <a:latin typeface="Museo Sans Rounded 500" panose="02000000000000000000"/>
            </a:endParaRPr>
          </a:p>
          <a:p>
            <a:pPr algn="ctr"/>
            <a:endParaRPr lang="nl-NL" sz="4000" b="1" dirty="0">
              <a:solidFill>
                <a:srgbClr val="A6CE39"/>
              </a:solidFill>
              <a:latin typeface="Museo Sans Rounded 500" panose="02000000000000000000"/>
            </a:endParaRPr>
          </a:p>
          <a:p>
            <a:pPr algn="ctr"/>
            <a:endParaRPr lang="nl-NL" sz="4000" b="1" dirty="0">
              <a:solidFill>
                <a:srgbClr val="A6CE39"/>
              </a:solidFill>
              <a:latin typeface="Museo Sans Rounded 500" panose="02000000000000000000"/>
            </a:endParaRPr>
          </a:p>
          <a:p>
            <a:pPr algn="ctr"/>
            <a:endParaRPr lang="nl-NL" sz="4000" b="1" dirty="0">
              <a:solidFill>
                <a:srgbClr val="A6CE39"/>
              </a:solidFill>
              <a:latin typeface="Museo Sans Rounded 500" panose="02000000000000000000"/>
            </a:endParaRPr>
          </a:p>
          <a:p>
            <a:pPr algn="ctr"/>
            <a:endParaRPr lang="nl-NL" sz="4000" b="1" dirty="0">
              <a:solidFill>
                <a:srgbClr val="A6CE39"/>
              </a:solidFill>
              <a:latin typeface="Museo Sans Rounded 500" panose="02000000000000000000"/>
            </a:endParaRPr>
          </a:p>
          <a:p>
            <a:pPr algn="ctr"/>
            <a:endParaRPr lang="nl-NL" sz="4000" b="1" dirty="0">
              <a:solidFill>
                <a:srgbClr val="A6CE39"/>
              </a:solidFill>
              <a:latin typeface="Museo Sans Rounded 500" panose="02000000000000000000"/>
            </a:endParaRPr>
          </a:p>
        </p:txBody>
      </p:sp>
      <p:pic>
        <p:nvPicPr>
          <p:cNvPr id="5" name="Afbeelding 4">
            <a:extLst>
              <a:ext uri="{FF2B5EF4-FFF2-40B4-BE49-F238E27FC236}">
                <a16:creationId xmlns:a16="http://schemas.microsoft.com/office/drawing/2014/main" id="{CAC8E829-5D9C-52E9-A5DE-DD74F32AF5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256" y="1988421"/>
            <a:ext cx="4646032" cy="3292988"/>
          </a:xfrm>
          <a:prstGeom prst="rect">
            <a:avLst/>
          </a:prstGeom>
        </p:spPr>
      </p:pic>
    </p:spTree>
    <p:extLst>
      <p:ext uri="{BB962C8B-B14F-4D97-AF65-F5344CB8AC3E}">
        <p14:creationId xmlns:p14="http://schemas.microsoft.com/office/powerpoint/2010/main" val="21569653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8AD5964-CBF9-E030-08FE-5D623741A39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45AC2A5-6EF1-419D-15D2-7792D2096EA9}"/>
              </a:ext>
            </a:extLst>
          </p:cNvPr>
          <p:cNvSpPr txBox="1"/>
          <p:nvPr/>
        </p:nvSpPr>
        <p:spPr>
          <a:xfrm>
            <a:off x="685665" y="477914"/>
            <a:ext cx="11026290" cy="7725192"/>
          </a:xfrm>
          <a:prstGeom prst="rect">
            <a:avLst/>
          </a:prstGeom>
          <a:noFill/>
        </p:spPr>
        <p:txBody>
          <a:bodyPr wrap="square" rtlCol="0">
            <a:spAutoFit/>
          </a:bodyPr>
          <a:lstStyle/>
          <a:p>
            <a:pPr lvl="7"/>
            <a:r>
              <a:rPr lang="en-US" sz="3200" b="1" dirty="0">
                <a:solidFill>
                  <a:schemeClr val="bg1"/>
                </a:solidFill>
                <a:latin typeface="Museo Sans Rounded 500" panose="02000000000000000000" pitchFamily="50" charset="0"/>
              </a:rPr>
              <a:t>= </a:t>
            </a:r>
          </a:p>
          <a:p>
            <a:pPr lvl="7"/>
            <a:r>
              <a:rPr lang="en-US" sz="2400" b="1" dirty="0" err="1">
                <a:solidFill>
                  <a:schemeClr val="bg1"/>
                </a:solidFill>
                <a:latin typeface="Museo Sans Rounded 500" panose="02000000000000000000" pitchFamily="50" charset="0"/>
              </a:rPr>
              <a:t>Informatie</a:t>
            </a:r>
            <a:r>
              <a:rPr lang="en-US" sz="2400" b="1" dirty="0">
                <a:solidFill>
                  <a:schemeClr val="bg1"/>
                </a:solidFill>
                <a:latin typeface="Museo Sans Rounded 500" panose="02000000000000000000" pitchFamily="50" charset="0"/>
              </a:rPr>
              <a:t> uitwisselen in </a:t>
            </a:r>
            <a:r>
              <a:rPr lang="en-US" sz="2400" b="1" dirty="0" err="1">
                <a:solidFill>
                  <a:schemeClr val="bg1"/>
                </a:solidFill>
                <a:latin typeface="Museo Sans Rounded 500" panose="02000000000000000000" pitchFamily="50" charset="0"/>
              </a:rPr>
              <a:t>plaats</a:t>
            </a:r>
            <a:r>
              <a:rPr lang="en-US" sz="2400" b="1" dirty="0">
                <a:solidFill>
                  <a:schemeClr val="bg1"/>
                </a:solidFill>
                <a:latin typeface="Museo Sans Rounded 500" panose="02000000000000000000" pitchFamily="50" charset="0"/>
              </a:rPr>
              <a:t> </a:t>
            </a:r>
            <a:br>
              <a:rPr lang="en-US" sz="2400" b="1" dirty="0">
                <a:solidFill>
                  <a:schemeClr val="bg1"/>
                </a:solidFill>
                <a:latin typeface="Museo Sans Rounded 500" panose="02000000000000000000" pitchFamily="50" charset="0"/>
              </a:rPr>
            </a:br>
            <a:r>
              <a:rPr lang="en-US" sz="2400" b="1" dirty="0">
                <a:solidFill>
                  <a:schemeClr val="bg1"/>
                </a:solidFill>
                <a:latin typeface="Museo Sans Rounded 500" panose="02000000000000000000" pitchFamily="50" charset="0"/>
              </a:rPr>
              <a:t>van eenzijdig informatie geven.</a:t>
            </a:r>
          </a:p>
          <a:p>
            <a:pPr lvl="7"/>
            <a:r>
              <a:rPr lang="en-US" sz="2400" b="1" dirty="0">
                <a:solidFill>
                  <a:srgbClr val="EC008C"/>
                </a:solidFill>
                <a:latin typeface="Museo Sans Rounded 500" panose="02000000000000000000" pitchFamily="50" charset="0"/>
              </a:rPr>
              <a:t>Herken je </a:t>
            </a:r>
            <a:r>
              <a:rPr lang="en-US" sz="2400" b="1" dirty="0" err="1">
                <a:solidFill>
                  <a:srgbClr val="EC008C"/>
                </a:solidFill>
                <a:latin typeface="Museo Sans Rounded 500" panose="02000000000000000000" pitchFamily="50" charset="0"/>
              </a:rPr>
              <a:t>dit</a:t>
            </a:r>
            <a:r>
              <a:rPr lang="en-US" sz="2400" b="1" dirty="0">
                <a:solidFill>
                  <a:srgbClr val="EC008C"/>
                </a:solidFill>
                <a:latin typeface="Museo Sans Rounded 500" panose="02000000000000000000" pitchFamily="50" charset="0"/>
              </a:rPr>
              <a:t>?</a:t>
            </a:r>
          </a:p>
          <a:p>
            <a:r>
              <a:rPr lang="en-US" sz="2400" b="1" dirty="0">
                <a:solidFill>
                  <a:schemeClr val="bg1"/>
                </a:solidFill>
                <a:latin typeface="Museo Sans Rounded 500" panose="02000000000000000000" pitchFamily="50" charset="0"/>
              </a:rPr>
              <a:t>     </a:t>
            </a:r>
          </a:p>
          <a:p>
            <a:endParaRPr lang="en-US" sz="2400" b="1" dirty="0">
              <a:solidFill>
                <a:schemeClr val="bg1"/>
              </a:solidFill>
              <a:latin typeface="Museo Sans Rounded 500" panose="02000000000000000000" pitchFamily="50" charset="0"/>
            </a:endParaRPr>
          </a:p>
          <a:p>
            <a:endParaRPr lang="en-US" sz="2400" b="1" dirty="0">
              <a:solidFill>
                <a:schemeClr val="bg1"/>
              </a:solidFill>
              <a:latin typeface="Museo Sans Rounded 500" panose="02000000000000000000" pitchFamily="50" charset="0"/>
            </a:endParaRPr>
          </a:p>
          <a:p>
            <a:endParaRPr lang="en-US" sz="2400" b="1" dirty="0">
              <a:solidFill>
                <a:schemeClr val="bg1"/>
              </a:solidFill>
              <a:latin typeface="Museo Sans Rounded 500" panose="02000000000000000000" pitchFamily="50" charset="0"/>
            </a:endParaRPr>
          </a:p>
          <a:p>
            <a:endParaRPr lang="nl-NL" sz="3200" b="1" dirty="0">
              <a:solidFill>
                <a:schemeClr val="bg1"/>
              </a:solidFill>
              <a:latin typeface="Museo Sans Rounded 700" panose="02000000000000000000" pitchFamily="50" charset="0"/>
            </a:endParaRPr>
          </a:p>
          <a:p>
            <a:endParaRPr lang="en-US" sz="2400" b="1" dirty="0">
              <a:solidFill>
                <a:schemeClr val="bg1"/>
              </a:solidFill>
              <a:latin typeface="Museo Sans Rounded 500" panose="02000000000000000000" pitchFamily="50" charset="0"/>
            </a:endParaRPr>
          </a:p>
          <a:p>
            <a:r>
              <a:rPr lang="en-US" sz="2400" b="1" dirty="0" err="1">
                <a:solidFill>
                  <a:srgbClr val="EC008C"/>
                </a:solidFill>
                <a:latin typeface="Museo Sans Rounded 500" panose="02000000000000000000" pitchFamily="50" charset="0"/>
              </a:rPr>
              <a:t>Logisch</a:t>
            </a:r>
            <a:r>
              <a:rPr lang="en-US" sz="2400" b="1" dirty="0">
                <a:solidFill>
                  <a:schemeClr val="bg1"/>
                </a:solidFill>
                <a:latin typeface="Museo Sans Rounded 500" panose="02000000000000000000" pitchFamily="50" charset="0"/>
              </a:rPr>
              <a:t> - 	</a:t>
            </a:r>
            <a:r>
              <a:rPr lang="en-US" sz="2400" i="1" dirty="0">
                <a:solidFill>
                  <a:schemeClr val="bg1"/>
                </a:solidFill>
                <a:latin typeface="Museo Sans Rounded 500" panose="02000000000000000000" pitchFamily="50" charset="0"/>
              </a:rPr>
              <a:t>Je hebt veel praktijkervaring. </a:t>
            </a:r>
            <a:br>
              <a:rPr lang="en-US" sz="2400" i="1" dirty="0">
                <a:solidFill>
                  <a:schemeClr val="bg1"/>
                </a:solidFill>
                <a:latin typeface="Museo Sans Rounded 500" panose="02000000000000000000" pitchFamily="50" charset="0"/>
              </a:rPr>
            </a:br>
            <a:r>
              <a:rPr lang="en-US" sz="2400" i="1" dirty="0">
                <a:solidFill>
                  <a:schemeClr val="bg1"/>
                </a:solidFill>
                <a:latin typeface="Museo Sans Rounded 500" panose="02000000000000000000" pitchFamily="50" charset="0"/>
              </a:rPr>
              <a:t>		Je ziet/hoort dingen niet voor het eerst.</a:t>
            </a:r>
          </a:p>
          <a:p>
            <a:endParaRPr lang="en-US" sz="2400" b="1" i="1" dirty="0">
              <a:solidFill>
                <a:schemeClr val="bg1"/>
              </a:solidFill>
              <a:latin typeface="Museo Sans Rounded 500" panose="02000000000000000000" pitchFamily="50" charset="0"/>
            </a:endParaRPr>
          </a:p>
          <a:p>
            <a:r>
              <a:rPr lang="en-US" sz="2400" b="1" dirty="0">
                <a:solidFill>
                  <a:srgbClr val="EC008C"/>
                </a:solidFill>
                <a:latin typeface="Museo Sans Rounded 500" panose="02000000000000000000" pitchFamily="50" charset="0"/>
              </a:rPr>
              <a:t>Valkuil</a:t>
            </a:r>
            <a:r>
              <a:rPr lang="en-US" sz="2400" b="1" dirty="0">
                <a:solidFill>
                  <a:schemeClr val="bg1"/>
                </a:solidFill>
                <a:latin typeface="Museo Sans Rounded 500" panose="02000000000000000000" pitchFamily="50" charset="0"/>
              </a:rPr>
              <a:t> – 	</a:t>
            </a:r>
            <a:r>
              <a:rPr lang="en-US" sz="2400" b="1" i="1" dirty="0">
                <a:solidFill>
                  <a:schemeClr val="bg1"/>
                </a:solidFill>
                <a:latin typeface="Museo Sans Rounded 500" panose="02000000000000000000" pitchFamily="50" charset="0"/>
              </a:rPr>
              <a:t>D</a:t>
            </a:r>
            <a:r>
              <a:rPr lang="en-US" sz="2400" i="1" dirty="0">
                <a:solidFill>
                  <a:schemeClr val="bg1"/>
                </a:solidFill>
                <a:latin typeface="Museo Sans Rounded 500" panose="02000000000000000000" pitchFamily="50" charset="0"/>
              </a:rPr>
              <a:t>e ander zit er niet op te wachten. Of heeft hele </a:t>
            </a:r>
            <a:r>
              <a:rPr lang="en-US" sz="2400" i="1" dirty="0" err="1">
                <a:solidFill>
                  <a:schemeClr val="bg1"/>
                </a:solidFill>
                <a:latin typeface="Museo Sans Rounded 500" panose="02000000000000000000" pitchFamily="50" charset="0"/>
              </a:rPr>
              <a:t>andere</a:t>
            </a:r>
            <a:r>
              <a:rPr lang="en-US" sz="2400" i="1" dirty="0">
                <a:solidFill>
                  <a:schemeClr val="bg1"/>
                </a:solidFill>
                <a:latin typeface="Museo Sans Rounded 500" panose="02000000000000000000" pitchFamily="50" charset="0"/>
              </a:rPr>
              <a:t> 			</a:t>
            </a:r>
            <a:r>
              <a:rPr lang="en-US" sz="2400" i="1" dirty="0" err="1">
                <a:solidFill>
                  <a:schemeClr val="bg1"/>
                </a:solidFill>
                <a:latin typeface="Museo Sans Rounded 500" panose="02000000000000000000" pitchFamily="50" charset="0"/>
              </a:rPr>
              <a:t>behoeften</a:t>
            </a:r>
            <a:r>
              <a:rPr lang="en-US" sz="2400" i="1" dirty="0">
                <a:solidFill>
                  <a:schemeClr val="bg1"/>
                </a:solidFill>
                <a:latin typeface="Museo Sans Rounded 500" panose="02000000000000000000" pitchFamily="50" charset="0"/>
              </a:rPr>
              <a:t>.</a:t>
            </a:r>
          </a:p>
          <a:p>
            <a:endParaRPr lang="nl-NL" sz="2400" i="1" dirty="0">
              <a:solidFill>
                <a:schemeClr val="bg1"/>
              </a:solidFill>
              <a:latin typeface="Museo Sans Rounded 700" panose="02000000000000000000" pitchFamily="50" charset="0"/>
            </a:endParaRPr>
          </a:p>
          <a:p>
            <a:pPr algn="r"/>
            <a:endParaRPr lang="nl-NL" sz="2400" i="1" dirty="0">
              <a:solidFill>
                <a:schemeClr val="bg1"/>
              </a:solidFill>
              <a:latin typeface="Museo Sans Rounded 700" panose="02000000000000000000" pitchFamily="50" charset="0"/>
            </a:endParaRPr>
          </a:p>
          <a:p>
            <a:pPr algn="r"/>
            <a:endParaRPr lang="nl-NL" sz="2400" i="1" dirty="0">
              <a:solidFill>
                <a:schemeClr val="bg1"/>
              </a:solidFill>
              <a:latin typeface="Museo Sans Rounded 700" panose="02000000000000000000" pitchFamily="50" charset="0"/>
            </a:endParaRPr>
          </a:p>
          <a:p>
            <a:endParaRPr lang="nl-NL" sz="2400" i="1" dirty="0">
              <a:solidFill>
                <a:srgbClr val="EC008C"/>
              </a:solidFill>
              <a:latin typeface="Museo Sans Rounded 700" panose="02000000000000000000" pitchFamily="50" charset="0"/>
            </a:endParaRPr>
          </a:p>
          <a:p>
            <a:endParaRPr lang="nl-NL" sz="2400" i="1" dirty="0">
              <a:solidFill>
                <a:schemeClr val="bg1"/>
              </a:solidFill>
              <a:latin typeface="Museo Sans Rounded 700" panose="02000000000000000000" pitchFamily="50" charset="0"/>
            </a:endParaRPr>
          </a:p>
        </p:txBody>
      </p:sp>
      <p:pic>
        <p:nvPicPr>
          <p:cNvPr id="3" name="Afbeelding 2">
            <a:extLst>
              <a:ext uri="{FF2B5EF4-FFF2-40B4-BE49-F238E27FC236}">
                <a16:creationId xmlns:a16="http://schemas.microsoft.com/office/drawing/2014/main" id="{5AE2D904-AFD5-CAB1-0217-FAE14B1FA489}"/>
              </a:ext>
            </a:extLst>
          </p:cNvPr>
          <p:cNvPicPr>
            <a:picLocks noChangeAspect="1"/>
          </p:cNvPicPr>
          <p:nvPr/>
        </p:nvPicPr>
        <p:blipFill>
          <a:blip r:embed="rId3"/>
          <a:stretch>
            <a:fillRect/>
          </a:stretch>
        </p:blipFill>
        <p:spPr>
          <a:xfrm>
            <a:off x="480045" y="477914"/>
            <a:ext cx="2863057" cy="2745915"/>
          </a:xfrm>
          <a:prstGeom prst="rect">
            <a:avLst/>
          </a:prstGeom>
        </p:spPr>
      </p:pic>
    </p:spTree>
    <p:extLst>
      <p:ext uri="{BB962C8B-B14F-4D97-AF65-F5344CB8AC3E}">
        <p14:creationId xmlns:p14="http://schemas.microsoft.com/office/powerpoint/2010/main" val="31429337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AF2993-D946-45E7-8652-C8B8B400D7C1}"/>
              </a:ext>
            </a:extLst>
          </p:cNvPr>
          <p:cNvSpPr txBox="1"/>
          <p:nvPr/>
        </p:nvSpPr>
        <p:spPr>
          <a:xfrm>
            <a:off x="338262" y="1128751"/>
            <a:ext cx="11515477" cy="5262979"/>
          </a:xfrm>
          <a:prstGeom prst="rect">
            <a:avLst/>
          </a:prstGeom>
          <a:noFill/>
        </p:spPr>
        <p:txBody>
          <a:bodyPr wrap="square" rtlCol="0">
            <a:spAutoFit/>
          </a:bodyPr>
          <a:lstStyle/>
          <a:p>
            <a:pPr lvl="8"/>
            <a:r>
              <a:rPr lang="nl-NL" sz="2800" b="1" dirty="0">
                <a:solidFill>
                  <a:schemeClr val="bg1"/>
                </a:solidFill>
                <a:latin typeface="Museo Sans Rounded 700" panose="02000000000000000000" pitchFamily="50" charset="0"/>
              </a:rPr>
              <a:t>Mag je dan geen adviezen geven of oplossingen aandragen?</a:t>
            </a:r>
          </a:p>
          <a:p>
            <a:pPr lvl="8"/>
            <a:endParaRPr lang="nl-NL" sz="2000" dirty="0">
              <a:solidFill>
                <a:schemeClr val="bg1"/>
              </a:solidFill>
              <a:latin typeface="Museo Sans Rounded 700" panose="02000000000000000000" pitchFamily="50" charset="0"/>
            </a:endParaRPr>
          </a:p>
          <a:p>
            <a:pPr lvl="8"/>
            <a:r>
              <a:rPr lang="nl-NL" sz="2000" dirty="0">
                <a:solidFill>
                  <a:schemeClr val="bg1"/>
                </a:solidFill>
                <a:latin typeface="Museo Sans Rounded 700" panose="02000000000000000000" pitchFamily="50" charset="0"/>
              </a:rPr>
              <a:t>In sommige situaties kan dit wel. </a:t>
            </a:r>
            <a:br>
              <a:rPr lang="nl-NL" sz="2000" dirty="0">
                <a:solidFill>
                  <a:schemeClr val="bg1"/>
                </a:solidFill>
                <a:latin typeface="Museo Sans Rounded 700" panose="02000000000000000000" pitchFamily="50" charset="0"/>
              </a:rPr>
            </a:br>
            <a:r>
              <a:rPr lang="nl-NL" sz="2000" dirty="0">
                <a:solidFill>
                  <a:schemeClr val="bg1"/>
                </a:solidFill>
                <a:latin typeface="Museo Sans Rounded 700" panose="02000000000000000000" pitchFamily="50" charset="0"/>
              </a:rPr>
              <a:t>Bijvoorbeeld wanneer de ander er zelf om vraagt.</a:t>
            </a:r>
          </a:p>
          <a:p>
            <a:pPr lvl="8"/>
            <a:r>
              <a:rPr lang="nl-NL" sz="2000" b="1" dirty="0">
                <a:solidFill>
                  <a:srgbClr val="EC008C"/>
                </a:solidFill>
                <a:latin typeface="Museo Sans Rounded 700" panose="02000000000000000000" pitchFamily="50" charset="0"/>
              </a:rPr>
              <a:t>Daarom noemen we het: informatie </a:t>
            </a:r>
            <a:r>
              <a:rPr lang="nl-NL" sz="2000" b="1" u="sng" dirty="0">
                <a:solidFill>
                  <a:srgbClr val="EC008C"/>
                </a:solidFill>
                <a:latin typeface="Museo Sans Rounded 700" panose="02000000000000000000" pitchFamily="50" charset="0"/>
              </a:rPr>
              <a:t>delen</a:t>
            </a:r>
            <a:r>
              <a:rPr lang="nl-NL" sz="2000" b="1" dirty="0">
                <a:solidFill>
                  <a:srgbClr val="EC008C"/>
                </a:solidFill>
                <a:latin typeface="Museo Sans Rounded 700" panose="02000000000000000000" pitchFamily="50" charset="0"/>
              </a:rPr>
              <a:t>.</a:t>
            </a:r>
            <a:endParaRPr lang="nl-NL" sz="2400" b="1" dirty="0">
              <a:solidFill>
                <a:srgbClr val="EC008C"/>
              </a:solidFill>
              <a:latin typeface="Museo Sans Rounded 700" panose="02000000000000000000" pitchFamily="50" charset="0"/>
            </a:endParaRPr>
          </a:p>
          <a:p>
            <a:pPr algn="r"/>
            <a:endParaRPr lang="nl-NL" sz="2400" b="1" dirty="0">
              <a:solidFill>
                <a:schemeClr val="bg1"/>
              </a:solidFill>
              <a:latin typeface="Museo Sans Rounded 700" panose="02000000000000000000" pitchFamily="50" charset="0"/>
            </a:endParaRPr>
          </a:p>
          <a:p>
            <a:pPr algn="r"/>
            <a:endParaRPr lang="nl-NL" sz="2400" b="1" dirty="0">
              <a:solidFill>
                <a:schemeClr val="bg1"/>
              </a:solidFill>
              <a:latin typeface="Museo Sans Rounded 700" panose="02000000000000000000" pitchFamily="50" charset="0"/>
            </a:endParaRPr>
          </a:p>
          <a:p>
            <a:pPr algn="r"/>
            <a:endParaRPr lang="nl-NL" sz="2400" b="1" dirty="0">
              <a:solidFill>
                <a:schemeClr val="bg1"/>
              </a:solidFill>
              <a:latin typeface="Museo Sans Rounded 700" panose="02000000000000000000" pitchFamily="50" charset="0"/>
            </a:endParaRPr>
          </a:p>
          <a:p>
            <a:pPr algn="r"/>
            <a:endParaRPr lang="nl-NL" sz="3200" i="1" dirty="0">
              <a:solidFill>
                <a:schemeClr val="bg1"/>
              </a:solidFill>
              <a:latin typeface="Museo Sans Rounded 700" panose="02000000000000000000" pitchFamily="50" charset="0"/>
            </a:endParaRPr>
          </a:p>
          <a:p>
            <a:r>
              <a:rPr lang="nl-NL" sz="2400" b="1" dirty="0">
                <a:solidFill>
                  <a:srgbClr val="EC008C"/>
                </a:solidFill>
                <a:latin typeface="Museo Sans Rounded 700" panose="02000000000000000000" pitchFamily="50" charset="0"/>
              </a:rPr>
              <a:t>Door informatie uit te wisselen: </a:t>
            </a:r>
          </a:p>
          <a:p>
            <a:r>
              <a:rPr lang="nl-NL" sz="2400" i="1" dirty="0">
                <a:solidFill>
                  <a:schemeClr val="bg1"/>
                </a:solidFill>
                <a:latin typeface="Museo Sans Rounded 700" panose="02000000000000000000" pitchFamily="50" charset="0"/>
              </a:rPr>
              <a:t>Voorkom je dat de ander passief wordt </a:t>
            </a:r>
          </a:p>
          <a:p>
            <a:r>
              <a:rPr lang="nl-NL" sz="2400" i="1" dirty="0">
                <a:solidFill>
                  <a:schemeClr val="bg1"/>
                </a:solidFill>
                <a:latin typeface="Museo Sans Rounded 700" panose="02000000000000000000" pitchFamily="50" charset="0"/>
              </a:rPr>
              <a:t>en jij meteen gaat oplossen/adviseren.</a:t>
            </a:r>
          </a:p>
          <a:p>
            <a:pPr algn="r"/>
            <a:endParaRPr lang="nl-NL" sz="2400" i="1" dirty="0">
              <a:solidFill>
                <a:schemeClr val="bg1"/>
              </a:solidFill>
              <a:latin typeface="Museo Sans Rounded 700" panose="02000000000000000000" pitchFamily="50" charset="0"/>
            </a:endParaRPr>
          </a:p>
        </p:txBody>
      </p:sp>
      <p:pic>
        <p:nvPicPr>
          <p:cNvPr id="7" name="Afbeelding 6">
            <a:extLst>
              <a:ext uri="{FF2B5EF4-FFF2-40B4-BE49-F238E27FC236}">
                <a16:creationId xmlns:a16="http://schemas.microsoft.com/office/drawing/2014/main" id="{66D6F651-26FB-9D1C-6C58-3239A2F39FBF}"/>
              </a:ext>
            </a:extLst>
          </p:cNvPr>
          <p:cNvPicPr>
            <a:picLocks noChangeAspect="1"/>
          </p:cNvPicPr>
          <p:nvPr/>
        </p:nvPicPr>
        <p:blipFill>
          <a:blip r:embed="rId3"/>
          <a:stretch>
            <a:fillRect/>
          </a:stretch>
        </p:blipFill>
        <p:spPr>
          <a:xfrm>
            <a:off x="338261" y="404714"/>
            <a:ext cx="3581096" cy="3581096"/>
          </a:xfrm>
          <a:prstGeom prst="rect">
            <a:avLst/>
          </a:prstGeom>
        </p:spPr>
      </p:pic>
      <p:sp>
        <p:nvSpPr>
          <p:cNvPr id="8" name="Pijl: links/rechts 7">
            <a:extLst>
              <a:ext uri="{FF2B5EF4-FFF2-40B4-BE49-F238E27FC236}">
                <a16:creationId xmlns:a16="http://schemas.microsoft.com/office/drawing/2014/main" id="{12F1A249-A8D6-C2E2-D986-C48F0E3B7DEC}"/>
              </a:ext>
            </a:extLst>
          </p:cNvPr>
          <p:cNvSpPr/>
          <p:nvPr/>
        </p:nvSpPr>
        <p:spPr>
          <a:xfrm>
            <a:off x="2030101" y="3683661"/>
            <a:ext cx="1216152" cy="302149"/>
          </a:xfrm>
          <a:prstGeom prst="leftRightArrow">
            <a:avLst/>
          </a:prstGeom>
          <a:solidFill>
            <a:srgbClr val="EC008C"/>
          </a:solidFill>
          <a:ln>
            <a:solidFill>
              <a:srgbClr val="EC00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713323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AF2993-D946-45E7-8652-C8B8B400D7C1}"/>
              </a:ext>
            </a:extLst>
          </p:cNvPr>
          <p:cNvSpPr txBox="1"/>
          <p:nvPr/>
        </p:nvSpPr>
        <p:spPr>
          <a:xfrm>
            <a:off x="338261" y="696956"/>
            <a:ext cx="11515477" cy="5693866"/>
          </a:xfrm>
          <a:prstGeom prst="rect">
            <a:avLst/>
          </a:prstGeom>
          <a:noFill/>
        </p:spPr>
        <p:txBody>
          <a:bodyPr wrap="square" rtlCol="0">
            <a:spAutoFit/>
          </a:bodyPr>
          <a:lstStyle/>
          <a:p>
            <a:r>
              <a:rPr lang="nl-NL" sz="2400" b="1" i="1" dirty="0">
                <a:solidFill>
                  <a:schemeClr val="bg1"/>
                </a:solidFill>
                <a:latin typeface="Museo Sans Rounded 700" panose="02000000000000000000" pitchFamily="50" charset="0"/>
              </a:rPr>
              <a:t>Een voorbeeld:</a:t>
            </a:r>
          </a:p>
          <a:p>
            <a:endParaRPr lang="nl-NL" sz="2400" i="1" dirty="0">
              <a:solidFill>
                <a:schemeClr val="bg1"/>
              </a:solidFill>
              <a:latin typeface="Museo Sans Rounded 700" panose="02000000000000000000" pitchFamily="50" charset="0"/>
            </a:endParaRPr>
          </a:p>
          <a:p>
            <a:r>
              <a:rPr lang="nl-NL" sz="2000" b="1" dirty="0">
                <a:solidFill>
                  <a:srgbClr val="EC008C"/>
                </a:solidFill>
                <a:latin typeface="Museo Sans Rounded 700" panose="02000000000000000000" pitchFamily="50" charset="0"/>
              </a:rPr>
              <a:t>Zorgverlener: </a:t>
            </a:r>
            <a:r>
              <a:rPr lang="nl-NL" sz="2000" dirty="0">
                <a:solidFill>
                  <a:schemeClr val="bg1"/>
                </a:solidFill>
                <a:latin typeface="Museo Sans Rounded 700" panose="02000000000000000000" pitchFamily="50" charset="0"/>
              </a:rPr>
              <a:t>“U geeft aan dat u moeite heeft met het aankleden. Waar loopt u precies tegenaan?”</a:t>
            </a:r>
          </a:p>
          <a:p>
            <a:r>
              <a:rPr lang="nl-NL" sz="2000" b="1" dirty="0">
                <a:solidFill>
                  <a:srgbClr val="EC008C"/>
                </a:solidFill>
                <a:latin typeface="Museo Sans Rounded 700" panose="02000000000000000000" pitchFamily="50" charset="0"/>
              </a:rPr>
              <a:t>Cliënt: </a:t>
            </a:r>
            <a:r>
              <a:rPr lang="nl-NL" sz="2000" dirty="0">
                <a:solidFill>
                  <a:schemeClr val="bg1"/>
                </a:solidFill>
                <a:latin typeface="Museo Sans Rounded 700" panose="02000000000000000000" pitchFamily="50" charset="0"/>
              </a:rPr>
              <a:t>“Het lukt mij niet om de knoopjes van mijn overhemd dicht te krijgen.”</a:t>
            </a:r>
          </a:p>
          <a:p>
            <a:r>
              <a:rPr lang="nl-NL" sz="2000" b="1" dirty="0">
                <a:solidFill>
                  <a:srgbClr val="EC008C"/>
                </a:solidFill>
                <a:latin typeface="Museo Sans Rounded 700" panose="02000000000000000000" pitchFamily="50" charset="0"/>
              </a:rPr>
              <a:t>Zorgverlener: </a:t>
            </a:r>
            <a:r>
              <a:rPr lang="nl-NL" sz="2000" dirty="0">
                <a:solidFill>
                  <a:schemeClr val="bg1"/>
                </a:solidFill>
                <a:latin typeface="Museo Sans Rounded 700" panose="02000000000000000000" pitchFamily="50" charset="0"/>
              </a:rPr>
              <a:t>“Wat heeft u zelf al allemaal geprobeerd om uw overhemd dicht te krijgen?” </a:t>
            </a:r>
            <a:r>
              <a:rPr lang="nl-NL" sz="2000" dirty="0">
                <a:solidFill>
                  <a:srgbClr val="EC008C"/>
                </a:solidFill>
                <a:latin typeface="Museo Sans Rounded 700" panose="02000000000000000000" pitchFamily="50" charset="0"/>
              </a:rPr>
              <a:t>(informatie delen)</a:t>
            </a:r>
            <a:endParaRPr lang="nl-NL" sz="2000" dirty="0">
              <a:solidFill>
                <a:schemeClr val="bg1"/>
              </a:solidFill>
              <a:latin typeface="Museo Sans Rounded 700" panose="02000000000000000000" pitchFamily="50" charset="0"/>
            </a:endParaRPr>
          </a:p>
          <a:p>
            <a:r>
              <a:rPr lang="nl-NL" sz="2000" b="1" dirty="0">
                <a:solidFill>
                  <a:srgbClr val="EC008C"/>
                </a:solidFill>
                <a:latin typeface="Museo Sans Rounded 700" panose="02000000000000000000" pitchFamily="50" charset="0"/>
              </a:rPr>
              <a:t>Cliënt: </a:t>
            </a:r>
            <a:r>
              <a:rPr lang="nl-NL" sz="2000" dirty="0">
                <a:solidFill>
                  <a:schemeClr val="bg1"/>
                </a:solidFill>
                <a:latin typeface="Museo Sans Rounded 700" panose="02000000000000000000" pitchFamily="50" charset="0"/>
              </a:rPr>
              <a:t>“Niet veel eigenlijk, mijn vrouw helpt mij iedere ochtend. Maar dat wil ik liever niet. </a:t>
            </a:r>
            <a:br>
              <a:rPr lang="nl-NL" sz="2000" dirty="0">
                <a:solidFill>
                  <a:schemeClr val="bg1"/>
                </a:solidFill>
                <a:latin typeface="Museo Sans Rounded 700" panose="02000000000000000000" pitchFamily="50" charset="0"/>
              </a:rPr>
            </a:br>
            <a:r>
              <a:rPr lang="nl-NL" sz="2000" dirty="0">
                <a:solidFill>
                  <a:schemeClr val="bg1"/>
                </a:solidFill>
                <a:latin typeface="Museo Sans Rounded 700" panose="02000000000000000000" pitchFamily="50" charset="0"/>
              </a:rPr>
              <a:t>Ik zou dit het liefst zelf kunnen doen.”</a:t>
            </a:r>
          </a:p>
          <a:p>
            <a:endParaRPr lang="nl-NL" sz="2000" dirty="0">
              <a:solidFill>
                <a:schemeClr val="bg1"/>
              </a:solidFill>
              <a:latin typeface="Museo Sans Rounded 700" panose="02000000000000000000" pitchFamily="50" charset="0"/>
            </a:endParaRPr>
          </a:p>
          <a:p>
            <a:r>
              <a:rPr lang="nl-NL" sz="2000" b="1" dirty="0">
                <a:solidFill>
                  <a:srgbClr val="EC008C"/>
                </a:solidFill>
                <a:latin typeface="Museo Sans Rounded 700" panose="02000000000000000000" pitchFamily="50" charset="0"/>
              </a:rPr>
              <a:t>Andere voorbeeldzinnen zijn:</a:t>
            </a:r>
          </a:p>
          <a:p>
            <a:r>
              <a:rPr lang="nl-NL" sz="2000" i="1" dirty="0">
                <a:solidFill>
                  <a:schemeClr val="bg1"/>
                </a:solidFill>
                <a:latin typeface="Museo Sans Rounded 700" panose="02000000000000000000" pitchFamily="50" charset="0"/>
              </a:rPr>
              <a:t>    Wat heeft u hier zelf al over uitgezocht?</a:t>
            </a:r>
          </a:p>
          <a:p>
            <a:r>
              <a:rPr lang="nl-NL" sz="2000" i="1" dirty="0">
                <a:solidFill>
                  <a:schemeClr val="bg1"/>
                </a:solidFill>
                <a:latin typeface="Museo Sans Rounded 700" panose="02000000000000000000" pitchFamily="50" charset="0"/>
              </a:rPr>
              <a:t>     Wat wilt en kunt u zelf doen aan uw…?</a:t>
            </a:r>
          </a:p>
          <a:p>
            <a:r>
              <a:rPr lang="nl-NL" sz="2000" i="1" dirty="0">
                <a:solidFill>
                  <a:schemeClr val="bg1"/>
                </a:solidFill>
                <a:latin typeface="Museo Sans Rounded 700" panose="02000000000000000000" pitchFamily="50" charset="0"/>
              </a:rPr>
              <a:t>     Wat werkt voor u wel/niet, en waarom wel/niet?</a:t>
            </a:r>
          </a:p>
          <a:p>
            <a:r>
              <a:rPr lang="nl-NL" sz="2000" i="1" dirty="0">
                <a:solidFill>
                  <a:schemeClr val="bg1"/>
                </a:solidFill>
                <a:latin typeface="Museo Sans Rounded 700" panose="02000000000000000000" pitchFamily="50" charset="0"/>
              </a:rPr>
              <a:t>     Wat spreekt u aan?</a:t>
            </a:r>
          </a:p>
          <a:p>
            <a:r>
              <a:rPr lang="nl-NL" sz="2000" i="1" dirty="0">
                <a:solidFill>
                  <a:schemeClr val="bg1"/>
                </a:solidFill>
                <a:latin typeface="Museo Sans Rounded 700" panose="02000000000000000000" pitchFamily="50" charset="0"/>
              </a:rPr>
              <a:t>     Wat ik hierover bij anderen heb gezien/gehoord…</a:t>
            </a:r>
            <a:endParaRPr lang="nl-NL" sz="2000" dirty="0">
              <a:solidFill>
                <a:schemeClr val="bg1"/>
              </a:solidFill>
              <a:latin typeface="Museo Sans Rounded 700" panose="02000000000000000000" pitchFamily="50" charset="0"/>
            </a:endParaRPr>
          </a:p>
          <a:p>
            <a:pPr algn="r"/>
            <a:r>
              <a:rPr lang="nl-NL" sz="3600" dirty="0">
                <a:solidFill>
                  <a:srgbClr val="EC008C"/>
                </a:solidFill>
                <a:latin typeface="Museo Sans Rounded 700" panose="02000000000000000000" pitchFamily="50" charset="0"/>
              </a:rPr>
              <a:t> </a:t>
            </a:r>
          </a:p>
        </p:txBody>
      </p:sp>
      <p:pic>
        <p:nvPicPr>
          <p:cNvPr id="3" name="Picture 44" descr="Icon&#10;&#10;Description automatically generated">
            <a:extLst>
              <a:ext uri="{FF2B5EF4-FFF2-40B4-BE49-F238E27FC236}">
                <a16:creationId xmlns:a16="http://schemas.microsoft.com/office/drawing/2014/main" id="{D53C6101-05AE-AAE9-26D1-FBD576DFBE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830" y="4238171"/>
            <a:ext cx="227818" cy="218737"/>
          </a:xfrm>
          <a:prstGeom prst="rect">
            <a:avLst/>
          </a:prstGeom>
        </p:spPr>
      </p:pic>
      <p:pic>
        <p:nvPicPr>
          <p:cNvPr id="4" name="Picture 44" descr="Icon&#10;&#10;Description automatically generated">
            <a:extLst>
              <a:ext uri="{FF2B5EF4-FFF2-40B4-BE49-F238E27FC236}">
                <a16:creationId xmlns:a16="http://schemas.microsoft.com/office/drawing/2014/main" id="{BA5D1AAA-0268-D523-4F56-E4C41B4E2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830" y="4876846"/>
            <a:ext cx="227818" cy="218737"/>
          </a:xfrm>
          <a:prstGeom prst="rect">
            <a:avLst/>
          </a:prstGeom>
        </p:spPr>
      </p:pic>
      <p:pic>
        <p:nvPicPr>
          <p:cNvPr id="5" name="Picture 44" descr="Icon&#10;&#10;Description automatically generated">
            <a:extLst>
              <a:ext uri="{FF2B5EF4-FFF2-40B4-BE49-F238E27FC236}">
                <a16:creationId xmlns:a16="http://schemas.microsoft.com/office/drawing/2014/main" id="{B66B4726-CA1D-AB6A-DC1C-24173255CE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633" y="5178352"/>
            <a:ext cx="227818" cy="218737"/>
          </a:xfrm>
          <a:prstGeom prst="rect">
            <a:avLst/>
          </a:prstGeom>
        </p:spPr>
      </p:pic>
      <p:pic>
        <p:nvPicPr>
          <p:cNvPr id="6" name="Picture 44" descr="Icon&#10;&#10;Description automatically generated">
            <a:extLst>
              <a:ext uri="{FF2B5EF4-FFF2-40B4-BE49-F238E27FC236}">
                <a16:creationId xmlns:a16="http://schemas.microsoft.com/office/drawing/2014/main" id="{F8CE6449-0C75-3CD8-D94D-66F51DBE3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242" y="5479858"/>
            <a:ext cx="227818" cy="218737"/>
          </a:xfrm>
          <a:prstGeom prst="rect">
            <a:avLst/>
          </a:prstGeom>
        </p:spPr>
      </p:pic>
      <p:pic>
        <p:nvPicPr>
          <p:cNvPr id="7" name="Picture 44" descr="Icon&#10;&#10;Description automatically generated">
            <a:extLst>
              <a:ext uri="{FF2B5EF4-FFF2-40B4-BE49-F238E27FC236}">
                <a16:creationId xmlns:a16="http://schemas.microsoft.com/office/drawing/2014/main" id="{A9CDEF5F-4F01-8A76-88E6-E6D92291EA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830" y="4575340"/>
            <a:ext cx="227818" cy="218737"/>
          </a:xfrm>
          <a:prstGeom prst="rect">
            <a:avLst/>
          </a:prstGeom>
        </p:spPr>
      </p:pic>
    </p:spTree>
    <p:extLst>
      <p:ext uri="{BB962C8B-B14F-4D97-AF65-F5344CB8AC3E}">
        <p14:creationId xmlns:p14="http://schemas.microsoft.com/office/powerpoint/2010/main" val="21058433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6D28C4-A6BA-42F4-A581-8A86B2AAD72B}"/>
              </a:ext>
            </a:extLst>
          </p:cNvPr>
          <p:cNvSpPr txBox="1"/>
          <p:nvPr/>
        </p:nvSpPr>
        <p:spPr>
          <a:xfrm>
            <a:off x="873075" y="3301779"/>
            <a:ext cx="4823361" cy="2554545"/>
          </a:xfrm>
          <a:prstGeom prst="rect">
            <a:avLst/>
          </a:prstGeom>
          <a:noFill/>
        </p:spPr>
        <p:txBody>
          <a:bodyPr wrap="square" rtlCol="0">
            <a:spAutoFit/>
          </a:bodyPr>
          <a:lstStyle/>
          <a:p>
            <a:pPr algn="ctr"/>
            <a:r>
              <a:rPr lang="en-US" sz="2800" dirty="0">
                <a:solidFill>
                  <a:schemeClr val="bg1"/>
                </a:solidFill>
                <a:latin typeface="Museo Sans Rounded 500" panose="02000000000000000000" pitchFamily="50" charset="0"/>
              </a:rPr>
              <a:t>Informatie geven of delen? </a:t>
            </a:r>
          </a:p>
          <a:p>
            <a:pPr algn="ctr"/>
            <a:r>
              <a:rPr lang="en-US" sz="2800" dirty="0">
                <a:solidFill>
                  <a:schemeClr val="bg1"/>
                </a:solidFill>
                <a:latin typeface="Museo Sans Rounded 500" panose="02000000000000000000" pitchFamily="50" charset="0"/>
              </a:rPr>
              <a:t>Buig om!</a:t>
            </a:r>
          </a:p>
          <a:p>
            <a:pPr algn="ctr"/>
            <a:endParaRPr lang="en-US" sz="2800" dirty="0">
              <a:solidFill>
                <a:schemeClr val="bg1"/>
              </a:solidFill>
              <a:latin typeface="Museo Sans Rounded 500" panose="02000000000000000000" pitchFamily="50" charset="0"/>
            </a:endParaRPr>
          </a:p>
          <a:p>
            <a:pPr algn="ctr"/>
            <a:endParaRPr lang="en-NL" sz="2800" dirty="0">
              <a:solidFill>
                <a:srgbClr val="007586"/>
              </a:solidFill>
              <a:latin typeface="Museo Sans Rounded 500" panose="02000000000000000000" pitchFamily="50" charset="0"/>
            </a:endParaRPr>
          </a:p>
          <a:p>
            <a:pPr algn="ctr"/>
            <a:endParaRPr lang="en-US" sz="2800" dirty="0">
              <a:latin typeface="Museo Sans Rounded 500" panose="02000000000000000000" pitchFamily="50" charset="0"/>
            </a:endParaRPr>
          </a:p>
          <a:p>
            <a:pPr algn="ctr"/>
            <a:endParaRPr lang="en-US" sz="2000" dirty="0">
              <a:solidFill>
                <a:schemeClr val="bg1"/>
              </a:solidFill>
              <a:latin typeface="Museo Sans Rounded 500" panose="02000000000000000000" pitchFamily="50" charset="0"/>
            </a:endParaRPr>
          </a:p>
        </p:txBody>
      </p:sp>
      <p:sp>
        <p:nvSpPr>
          <p:cNvPr id="4" name="TextBox 3">
            <a:extLst>
              <a:ext uri="{FF2B5EF4-FFF2-40B4-BE49-F238E27FC236}">
                <a16:creationId xmlns:a16="http://schemas.microsoft.com/office/drawing/2014/main" id="{C26EB376-6429-4632-A3D8-F6716353A84D}"/>
              </a:ext>
            </a:extLst>
          </p:cNvPr>
          <p:cNvSpPr txBox="1"/>
          <p:nvPr/>
        </p:nvSpPr>
        <p:spPr>
          <a:xfrm>
            <a:off x="986881" y="2721113"/>
            <a:ext cx="4595750" cy="707886"/>
          </a:xfrm>
          <a:prstGeom prst="rect">
            <a:avLst/>
          </a:prstGeom>
          <a:noFill/>
        </p:spPr>
        <p:txBody>
          <a:bodyPr wrap="square" rtlCol="0">
            <a:spAutoFit/>
          </a:bodyPr>
          <a:lstStyle/>
          <a:p>
            <a:pPr algn="ctr"/>
            <a:r>
              <a:rPr lang="en-US" sz="4000" b="1" dirty="0" err="1">
                <a:latin typeface="Museo Sans Rounded 700" panose="02000000000000000000" pitchFamily="50" charset="0"/>
              </a:rPr>
              <a:t>Oefening</a:t>
            </a:r>
            <a:r>
              <a:rPr lang="en-US" sz="4000" b="1" dirty="0">
                <a:latin typeface="Museo Sans Rounded 700" panose="02000000000000000000" pitchFamily="50" charset="0"/>
              </a:rPr>
              <a:t> </a:t>
            </a:r>
            <a:r>
              <a:rPr lang="en-US" sz="2400" dirty="0">
                <a:latin typeface="Museo Sans Rounded 700" panose="02000000000000000000" pitchFamily="50" charset="0"/>
              </a:rPr>
              <a:t> </a:t>
            </a:r>
            <a:endParaRPr lang="en-NL" sz="2400" dirty="0">
              <a:latin typeface="Museo Sans Rounded 700" panose="02000000000000000000" pitchFamily="50" charset="0"/>
            </a:endParaRPr>
          </a:p>
        </p:txBody>
      </p:sp>
      <p:pic>
        <p:nvPicPr>
          <p:cNvPr id="5" name="Afbeelding 4">
            <a:extLst>
              <a:ext uri="{FF2B5EF4-FFF2-40B4-BE49-F238E27FC236}">
                <a16:creationId xmlns:a16="http://schemas.microsoft.com/office/drawing/2014/main" id="{59FAC91F-1EB7-913F-A7CB-9E5D67843BDD}"/>
              </a:ext>
            </a:extLst>
          </p:cNvPr>
          <p:cNvPicPr>
            <a:picLocks noChangeAspect="1"/>
          </p:cNvPicPr>
          <p:nvPr/>
        </p:nvPicPr>
        <p:blipFill>
          <a:blip r:embed="rId3"/>
          <a:stretch>
            <a:fillRect/>
          </a:stretch>
        </p:blipFill>
        <p:spPr>
          <a:xfrm>
            <a:off x="6432605" y="1049573"/>
            <a:ext cx="5438043" cy="5486400"/>
          </a:xfrm>
          <a:prstGeom prst="rect">
            <a:avLst/>
          </a:prstGeom>
        </p:spPr>
      </p:pic>
      <p:sp>
        <p:nvSpPr>
          <p:cNvPr id="6" name="Tekstvak 5">
            <a:extLst>
              <a:ext uri="{FF2B5EF4-FFF2-40B4-BE49-F238E27FC236}">
                <a16:creationId xmlns:a16="http://schemas.microsoft.com/office/drawing/2014/main" id="{538C3E34-078A-C770-2B8A-6F6807222E3B}"/>
              </a:ext>
            </a:extLst>
          </p:cNvPr>
          <p:cNvSpPr txBox="1"/>
          <p:nvPr/>
        </p:nvSpPr>
        <p:spPr>
          <a:xfrm>
            <a:off x="6997149" y="2105016"/>
            <a:ext cx="2262846" cy="400110"/>
          </a:xfrm>
          <a:prstGeom prst="rect">
            <a:avLst/>
          </a:prstGeom>
          <a:noFill/>
        </p:spPr>
        <p:txBody>
          <a:bodyPr wrap="square" rtlCol="0">
            <a:spAutoFit/>
          </a:bodyPr>
          <a:lstStyle/>
          <a:p>
            <a:pPr algn="ctr"/>
            <a:r>
              <a:rPr lang="nl-NL" sz="2000" b="1" dirty="0"/>
              <a:t>Oefenen, oefenen…</a:t>
            </a:r>
          </a:p>
        </p:txBody>
      </p:sp>
    </p:spTree>
    <p:extLst>
      <p:ext uri="{BB962C8B-B14F-4D97-AF65-F5344CB8AC3E}">
        <p14:creationId xmlns:p14="http://schemas.microsoft.com/office/powerpoint/2010/main" val="487956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AF2993-D946-45E7-8652-C8B8B400D7C1}"/>
              </a:ext>
            </a:extLst>
          </p:cNvPr>
          <p:cNvSpPr txBox="1"/>
          <p:nvPr/>
        </p:nvSpPr>
        <p:spPr>
          <a:xfrm>
            <a:off x="436880" y="951909"/>
            <a:ext cx="11628452" cy="5509200"/>
          </a:xfrm>
          <a:prstGeom prst="rect">
            <a:avLst/>
          </a:prstGeom>
          <a:noFill/>
        </p:spPr>
        <p:txBody>
          <a:bodyPr wrap="square" rtlCol="0">
            <a:spAutoFit/>
          </a:bodyPr>
          <a:lstStyle/>
          <a:p>
            <a:r>
              <a:rPr lang="nl-NL" sz="3200" b="1" dirty="0">
                <a:solidFill>
                  <a:schemeClr val="bg1"/>
                </a:solidFill>
                <a:latin typeface="Museo Sans Rounded 700" panose="02000000000000000000" pitchFamily="50" charset="0"/>
              </a:rPr>
              <a:t>Op gesloten vragen krijg je</a:t>
            </a:r>
            <a:r>
              <a:rPr lang="nl-NL" sz="3200" b="1" dirty="0">
                <a:solidFill>
                  <a:srgbClr val="EC008C"/>
                </a:solidFill>
                <a:latin typeface="Museo Sans Rounded 700" panose="02000000000000000000" pitchFamily="50" charset="0"/>
              </a:rPr>
              <a:t> korte </a:t>
            </a:r>
            <a:r>
              <a:rPr lang="nl-NL" sz="3200" b="1" dirty="0">
                <a:solidFill>
                  <a:schemeClr val="bg1"/>
                </a:solidFill>
                <a:latin typeface="Museo Sans Rounded 700" panose="02000000000000000000" pitchFamily="50" charset="0"/>
              </a:rPr>
              <a:t>antwoorden.</a:t>
            </a:r>
          </a:p>
          <a:p>
            <a:r>
              <a:rPr lang="nl-NL" sz="3200" b="1" dirty="0">
                <a:solidFill>
                  <a:schemeClr val="bg1"/>
                </a:solidFill>
                <a:latin typeface="Museo Sans Rounded 700" panose="02000000000000000000" pitchFamily="50" charset="0"/>
              </a:rPr>
              <a:t>Vaak een </a:t>
            </a:r>
            <a:r>
              <a:rPr lang="nl-NL" sz="3200" b="1" u="sng" dirty="0">
                <a:solidFill>
                  <a:schemeClr val="bg1"/>
                </a:solidFill>
                <a:latin typeface="Museo Sans Rounded 700" panose="02000000000000000000" pitchFamily="50" charset="0"/>
              </a:rPr>
              <a:t>Ja</a:t>
            </a:r>
            <a:r>
              <a:rPr lang="nl-NL" sz="3200" b="1" dirty="0">
                <a:solidFill>
                  <a:schemeClr val="bg1"/>
                </a:solidFill>
                <a:latin typeface="Museo Sans Rounded 700" panose="02000000000000000000" pitchFamily="50" charset="0"/>
              </a:rPr>
              <a:t> of </a:t>
            </a:r>
            <a:r>
              <a:rPr lang="nl-NL" sz="3200" b="1" u="sng" dirty="0">
                <a:solidFill>
                  <a:schemeClr val="bg1"/>
                </a:solidFill>
                <a:latin typeface="Museo Sans Rounded 700" panose="02000000000000000000" pitchFamily="50" charset="0"/>
              </a:rPr>
              <a:t>Nee</a:t>
            </a:r>
            <a:r>
              <a:rPr lang="nl-NL" sz="3200" b="1" dirty="0">
                <a:solidFill>
                  <a:schemeClr val="bg1"/>
                </a:solidFill>
                <a:latin typeface="Museo Sans Rounded 700" panose="02000000000000000000" pitchFamily="50" charset="0"/>
              </a:rPr>
              <a:t>. Meerkeuze vragen zijn ook gesloten.</a:t>
            </a:r>
          </a:p>
          <a:p>
            <a:endParaRPr lang="nl-NL" sz="2400" b="1" dirty="0">
              <a:solidFill>
                <a:schemeClr val="bg1"/>
              </a:solidFill>
              <a:latin typeface="Museo Sans Rounded 700" panose="02000000000000000000" pitchFamily="50" charset="0"/>
            </a:endParaRPr>
          </a:p>
          <a:p>
            <a:r>
              <a:rPr lang="nl-NL" sz="2400" b="1" dirty="0">
                <a:solidFill>
                  <a:srgbClr val="EC008C"/>
                </a:solidFill>
                <a:latin typeface="Museo Sans Rounded 700" panose="02000000000000000000" pitchFamily="50" charset="0"/>
              </a:rPr>
              <a:t>Voorbeelden:</a:t>
            </a:r>
          </a:p>
          <a:p>
            <a:r>
              <a:rPr lang="nl-NL" sz="2400" i="1" dirty="0">
                <a:solidFill>
                  <a:schemeClr val="bg1"/>
                </a:solidFill>
                <a:latin typeface="Museo Sans Rounded 700" panose="02000000000000000000" pitchFamily="50" charset="0"/>
              </a:rPr>
              <a:t>     Heeft u pijn? </a:t>
            </a:r>
            <a:r>
              <a:rPr lang="nl-NL" sz="2400" i="1" dirty="0">
                <a:solidFill>
                  <a:srgbClr val="EC008C"/>
                </a:solidFill>
                <a:latin typeface="Museo Sans Rounded 700" panose="02000000000000000000" pitchFamily="50" charset="0"/>
              </a:rPr>
              <a:t>(ja of nee)</a:t>
            </a:r>
          </a:p>
          <a:p>
            <a:r>
              <a:rPr lang="nl-NL" sz="2400" i="1" dirty="0">
                <a:solidFill>
                  <a:schemeClr val="bg1"/>
                </a:solidFill>
                <a:latin typeface="Museo Sans Rounded 700" panose="02000000000000000000" pitchFamily="50" charset="0"/>
              </a:rPr>
              <a:t>     Heeft u contact met uw zoon? </a:t>
            </a:r>
            <a:r>
              <a:rPr lang="nl-NL" sz="2400" i="1" dirty="0">
                <a:solidFill>
                  <a:srgbClr val="EC008C"/>
                </a:solidFill>
                <a:latin typeface="Museo Sans Rounded 700" panose="02000000000000000000" pitchFamily="50" charset="0"/>
              </a:rPr>
              <a:t>(ja of nee)</a:t>
            </a:r>
          </a:p>
          <a:p>
            <a:r>
              <a:rPr lang="nl-NL" sz="2400" i="1" dirty="0">
                <a:solidFill>
                  <a:schemeClr val="bg1"/>
                </a:solidFill>
                <a:latin typeface="Museo Sans Rounded 700" panose="02000000000000000000" pitchFamily="50" charset="0"/>
              </a:rPr>
              <a:t>     Wilt u dit zelf doen of heeft u hulp nodig? </a:t>
            </a:r>
            <a:r>
              <a:rPr lang="nl-NL" sz="2400" i="1" dirty="0">
                <a:solidFill>
                  <a:srgbClr val="EC008C"/>
                </a:solidFill>
                <a:latin typeface="Museo Sans Rounded 700" panose="02000000000000000000" pitchFamily="50" charset="0"/>
              </a:rPr>
              <a:t>(ik wil het zelf doen)</a:t>
            </a:r>
          </a:p>
          <a:p>
            <a:r>
              <a:rPr lang="nl-NL" sz="2400" i="1" dirty="0">
                <a:solidFill>
                  <a:schemeClr val="bg1"/>
                </a:solidFill>
                <a:latin typeface="Museo Sans Rounded 700" panose="02000000000000000000" pitchFamily="50" charset="0"/>
              </a:rPr>
              <a:t>     Kunt u zelfstandig opstaan uit bed? </a:t>
            </a:r>
            <a:r>
              <a:rPr lang="nl-NL" sz="2400" i="1" dirty="0">
                <a:solidFill>
                  <a:srgbClr val="EC008C"/>
                </a:solidFill>
                <a:latin typeface="Museo Sans Rounded 700" panose="02000000000000000000" pitchFamily="50" charset="0"/>
              </a:rPr>
              <a:t>(ja of nee)</a:t>
            </a:r>
          </a:p>
          <a:p>
            <a:endParaRPr lang="nl-NL" sz="2400" i="1" dirty="0">
              <a:solidFill>
                <a:srgbClr val="EC008C"/>
              </a:solidFill>
              <a:latin typeface="Museo Sans Rounded 700" panose="02000000000000000000" pitchFamily="50" charset="0"/>
            </a:endParaRPr>
          </a:p>
          <a:p>
            <a:r>
              <a:rPr lang="nl-NL" sz="2400" b="1" dirty="0">
                <a:solidFill>
                  <a:schemeClr val="bg1"/>
                </a:solidFill>
                <a:latin typeface="Museo Sans Rounded 700" panose="02000000000000000000" pitchFamily="50" charset="0"/>
              </a:rPr>
              <a:t>Stel je veel </a:t>
            </a:r>
            <a:r>
              <a:rPr lang="nl-NL" sz="2400" b="1" dirty="0">
                <a:solidFill>
                  <a:srgbClr val="EC008C"/>
                </a:solidFill>
                <a:latin typeface="Museo Sans Rounded 700" panose="02000000000000000000" pitchFamily="50" charset="0"/>
              </a:rPr>
              <a:t>gesloten vragen </a:t>
            </a:r>
            <a:r>
              <a:rPr lang="nl-NL" sz="2400" b="1" dirty="0">
                <a:solidFill>
                  <a:schemeClr val="bg1"/>
                </a:solidFill>
                <a:latin typeface="Museo Sans Rounded 700" panose="02000000000000000000" pitchFamily="50" charset="0"/>
              </a:rPr>
              <a:t>in het gesprek? Dan:</a:t>
            </a:r>
          </a:p>
          <a:p>
            <a:r>
              <a:rPr lang="nl-NL" sz="2400" b="1" dirty="0">
                <a:solidFill>
                  <a:schemeClr val="bg1"/>
                </a:solidFill>
                <a:latin typeface="Museo Sans Rounded 700" panose="02000000000000000000" pitchFamily="50" charset="0"/>
              </a:rPr>
              <a:t>     </a:t>
            </a:r>
            <a:r>
              <a:rPr lang="nl-NL" sz="2400" dirty="0">
                <a:solidFill>
                  <a:schemeClr val="bg1"/>
                </a:solidFill>
                <a:latin typeface="Museo Sans Rounded 700" panose="02000000000000000000" pitchFamily="50" charset="0"/>
              </a:rPr>
              <a:t>Krijg je minder informatie van de cliënt.</a:t>
            </a:r>
          </a:p>
          <a:p>
            <a:r>
              <a:rPr lang="nl-NL" sz="2400" dirty="0">
                <a:solidFill>
                  <a:schemeClr val="bg1"/>
                </a:solidFill>
                <a:latin typeface="Museo Sans Rounded 700" panose="02000000000000000000" pitchFamily="50" charset="0"/>
              </a:rPr>
              <a:t>     Minder verdieping in het gesprek.</a:t>
            </a:r>
          </a:p>
          <a:p>
            <a:endParaRPr lang="nl-NL" sz="2400" i="1" dirty="0">
              <a:solidFill>
                <a:srgbClr val="EC008C"/>
              </a:solidFill>
              <a:latin typeface="Museo Sans Rounded 700" panose="02000000000000000000" pitchFamily="50" charset="0"/>
            </a:endParaRPr>
          </a:p>
          <a:p>
            <a:endParaRPr lang="nl-NL" sz="2400" i="1" dirty="0">
              <a:solidFill>
                <a:schemeClr val="bg1"/>
              </a:solidFill>
              <a:latin typeface="Museo Sans Rounded 700" panose="02000000000000000000" pitchFamily="50" charset="0"/>
            </a:endParaRPr>
          </a:p>
        </p:txBody>
      </p:sp>
      <p:pic>
        <p:nvPicPr>
          <p:cNvPr id="7" name="Picture 44" descr="Icon&#10;&#10;Description automatically generated">
            <a:extLst>
              <a:ext uri="{FF2B5EF4-FFF2-40B4-BE49-F238E27FC236}">
                <a16:creationId xmlns:a16="http://schemas.microsoft.com/office/drawing/2014/main" id="{9E8EA415-12F5-7125-188A-D5A980313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874" y="3903031"/>
            <a:ext cx="227818" cy="218737"/>
          </a:xfrm>
          <a:prstGeom prst="rect">
            <a:avLst/>
          </a:prstGeom>
        </p:spPr>
      </p:pic>
      <p:pic>
        <p:nvPicPr>
          <p:cNvPr id="8" name="Picture 44" descr="Icon&#10;&#10;Description automatically generated">
            <a:extLst>
              <a:ext uri="{FF2B5EF4-FFF2-40B4-BE49-F238E27FC236}">
                <a16:creationId xmlns:a16="http://schemas.microsoft.com/office/drawing/2014/main" id="{E84E6103-DDB0-36EC-A0A4-5DB2CD493C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874" y="3519368"/>
            <a:ext cx="227818" cy="218737"/>
          </a:xfrm>
          <a:prstGeom prst="rect">
            <a:avLst/>
          </a:prstGeom>
        </p:spPr>
      </p:pic>
      <p:pic>
        <p:nvPicPr>
          <p:cNvPr id="9" name="Picture 44" descr="Icon&#10;&#10;Description automatically generated">
            <a:extLst>
              <a:ext uri="{FF2B5EF4-FFF2-40B4-BE49-F238E27FC236}">
                <a16:creationId xmlns:a16="http://schemas.microsoft.com/office/drawing/2014/main" id="{8564DACD-7F42-0D12-4DF3-C847F53F60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874" y="2818412"/>
            <a:ext cx="227818" cy="218737"/>
          </a:xfrm>
          <a:prstGeom prst="rect">
            <a:avLst/>
          </a:prstGeom>
        </p:spPr>
      </p:pic>
      <p:pic>
        <p:nvPicPr>
          <p:cNvPr id="10" name="Picture 44" descr="Icon&#10;&#10;Description automatically generated">
            <a:extLst>
              <a:ext uri="{FF2B5EF4-FFF2-40B4-BE49-F238E27FC236}">
                <a16:creationId xmlns:a16="http://schemas.microsoft.com/office/drawing/2014/main" id="{8951C70B-06F5-D7F0-B517-89F0F8926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874" y="3180599"/>
            <a:ext cx="227818" cy="218737"/>
          </a:xfrm>
          <a:prstGeom prst="rect">
            <a:avLst/>
          </a:prstGeom>
        </p:spPr>
      </p:pic>
      <p:pic>
        <p:nvPicPr>
          <p:cNvPr id="3" name="Picture 44" descr="Icon&#10;&#10;Description automatically generated">
            <a:extLst>
              <a:ext uri="{FF2B5EF4-FFF2-40B4-BE49-F238E27FC236}">
                <a16:creationId xmlns:a16="http://schemas.microsoft.com/office/drawing/2014/main" id="{551EF7AE-19D3-0CE9-7A95-53F2C91C5B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874" y="4965588"/>
            <a:ext cx="227818" cy="218737"/>
          </a:xfrm>
          <a:prstGeom prst="rect">
            <a:avLst/>
          </a:prstGeom>
        </p:spPr>
      </p:pic>
      <p:pic>
        <p:nvPicPr>
          <p:cNvPr id="4" name="Picture 44" descr="Icon&#10;&#10;Description automatically generated">
            <a:extLst>
              <a:ext uri="{FF2B5EF4-FFF2-40B4-BE49-F238E27FC236}">
                <a16:creationId xmlns:a16="http://schemas.microsoft.com/office/drawing/2014/main" id="{C3815DB3-D364-DE43-048D-D4C8246FDC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081" y="5329754"/>
            <a:ext cx="227818" cy="218737"/>
          </a:xfrm>
          <a:prstGeom prst="rect">
            <a:avLst/>
          </a:prstGeom>
        </p:spPr>
      </p:pic>
    </p:spTree>
    <p:extLst>
      <p:ext uri="{BB962C8B-B14F-4D97-AF65-F5344CB8AC3E}">
        <p14:creationId xmlns:p14="http://schemas.microsoft.com/office/powerpoint/2010/main" val="39491197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7046595-41C2-DD19-590A-6C6FDD495BB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FAAAC27-7EE6-15B8-3596-82E8501510AE}"/>
              </a:ext>
            </a:extLst>
          </p:cNvPr>
          <p:cNvSpPr txBox="1"/>
          <p:nvPr/>
        </p:nvSpPr>
        <p:spPr>
          <a:xfrm>
            <a:off x="873075" y="3301779"/>
            <a:ext cx="4823361" cy="1692771"/>
          </a:xfrm>
          <a:prstGeom prst="rect">
            <a:avLst/>
          </a:prstGeom>
          <a:noFill/>
        </p:spPr>
        <p:txBody>
          <a:bodyPr wrap="square" rtlCol="0">
            <a:spAutoFit/>
          </a:bodyPr>
          <a:lstStyle/>
          <a:p>
            <a:pPr algn="ctr"/>
            <a:r>
              <a:rPr lang="en-US" sz="2800" dirty="0">
                <a:solidFill>
                  <a:schemeClr val="bg1"/>
                </a:solidFill>
                <a:latin typeface="Museo Sans Rounded 500" panose="02000000000000000000" pitchFamily="50" charset="0"/>
              </a:rPr>
              <a:t>Weet u wat u moet doen?</a:t>
            </a:r>
          </a:p>
          <a:p>
            <a:pPr algn="ctr"/>
            <a:endParaRPr lang="en-NL" sz="2800" dirty="0">
              <a:solidFill>
                <a:srgbClr val="007586"/>
              </a:solidFill>
              <a:latin typeface="Museo Sans Rounded 500" panose="02000000000000000000" pitchFamily="50" charset="0"/>
            </a:endParaRPr>
          </a:p>
          <a:p>
            <a:pPr algn="ctr"/>
            <a:endParaRPr lang="en-US" sz="2800" dirty="0">
              <a:latin typeface="Museo Sans Rounded 500" panose="02000000000000000000" pitchFamily="50" charset="0"/>
            </a:endParaRPr>
          </a:p>
          <a:p>
            <a:pPr algn="ctr"/>
            <a:endParaRPr lang="en-US" sz="2000" dirty="0">
              <a:solidFill>
                <a:schemeClr val="bg1"/>
              </a:solidFill>
              <a:latin typeface="Museo Sans Rounded 500" panose="02000000000000000000" pitchFamily="50" charset="0"/>
            </a:endParaRPr>
          </a:p>
        </p:txBody>
      </p:sp>
      <p:sp>
        <p:nvSpPr>
          <p:cNvPr id="4" name="TextBox 3">
            <a:extLst>
              <a:ext uri="{FF2B5EF4-FFF2-40B4-BE49-F238E27FC236}">
                <a16:creationId xmlns:a16="http://schemas.microsoft.com/office/drawing/2014/main" id="{C139B2E1-0F6C-2A94-E32D-1A6AE00CAFB4}"/>
              </a:ext>
            </a:extLst>
          </p:cNvPr>
          <p:cNvSpPr txBox="1"/>
          <p:nvPr/>
        </p:nvSpPr>
        <p:spPr>
          <a:xfrm>
            <a:off x="986881" y="2721113"/>
            <a:ext cx="4595750" cy="707886"/>
          </a:xfrm>
          <a:prstGeom prst="rect">
            <a:avLst/>
          </a:prstGeom>
          <a:noFill/>
        </p:spPr>
        <p:txBody>
          <a:bodyPr wrap="square" rtlCol="0">
            <a:spAutoFit/>
          </a:bodyPr>
          <a:lstStyle/>
          <a:p>
            <a:pPr algn="ctr"/>
            <a:r>
              <a:rPr lang="en-US" sz="4000" b="1" dirty="0" err="1">
                <a:latin typeface="Museo Sans Rounded 700" panose="02000000000000000000" pitchFamily="50" charset="0"/>
              </a:rPr>
              <a:t>Oefening</a:t>
            </a:r>
            <a:r>
              <a:rPr lang="en-US" sz="4000" b="1" dirty="0">
                <a:latin typeface="Museo Sans Rounded 700" panose="02000000000000000000" pitchFamily="50" charset="0"/>
              </a:rPr>
              <a:t> </a:t>
            </a:r>
            <a:r>
              <a:rPr lang="en-US" sz="2400" dirty="0">
                <a:latin typeface="Museo Sans Rounded 700" panose="02000000000000000000" pitchFamily="50" charset="0"/>
              </a:rPr>
              <a:t> </a:t>
            </a:r>
            <a:endParaRPr lang="en-NL" sz="2400" dirty="0">
              <a:latin typeface="Museo Sans Rounded 700" panose="02000000000000000000" pitchFamily="50" charset="0"/>
            </a:endParaRPr>
          </a:p>
        </p:txBody>
      </p:sp>
      <p:pic>
        <p:nvPicPr>
          <p:cNvPr id="5" name="Afbeelding 4">
            <a:extLst>
              <a:ext uri="{FF2B5EF4-FFF2-40B4-BE49-F238E27FC236}">
                <a16:creationId xmlns:a16="http://schemas.microsoft.com/office/drawing/2014/main" id="{5ECDB5CF-D800-AA05-71A0-1234603BE243}"/>
              </a:ext>
            </a:extLst>
          </p:cNvPr>
          <p:cNvPicPr>
            <a:picLocks noChangeAspect="1"/>
          </p:cNvPicPr>
          <p:nvPr/>
        </p:nvPicPr>
        <p:blipFill>
          <a:blip r:embed="rId3"/>
          <a:stretch>
            <a:fillRect/>
          </a:stretch>
        </p:blipFill>
        <p:spPr>
          <a:xfrm>
            <a:off x="6423179" y="1077854"/>
            <a:ext cx="5438043" cy="5486400"/>
          </a:xfrm>
          <a:prstGeom prst="rect">
            <a:avLst/>
          </a:prstGeom>
        </p:spPr>
      </p:pic>
      <p:sp>
        <p:nvSpPr>
          <p:cNvPr id="6" name="Tekstvak 5">
            <a:extLst>
              <a:ext uri="{FF2B5EF4-FFF2-40B4-BE49-F238E27FC236}">
                <a16:creationId xmlns:a16="http://schemas.microsoft.com/office/drawing/2014/main" id="{9716FED5-FD54-BEDF-C3EE-EA39D9D9D5D9}"/>
              </a:ext>
            </a:extLst>
          </p:cNvPr>
          <p:cNvSpPr txBox="1"/>
          <p:nvPr/>
        </p:nvSpPr>
        <p:spPr>
          <a:xfrm>
            <a:off x="6959442" y="2074782"/>
            <a:ext cx="2262846" cy="707886"/>
          </a:xfrm>
          <a:prstGeom prst="rect">
            <a:avLst/>
          </a:prstGeom>
          <a:noFill/>
        </p:spPr>
        <p:txBody>
          <a:bodyPr wrap="square" rtlCol="0">
            <a:spAutoFit/>
          </a:bodyPr>
          <a:lstStyle/>
          <a:p>
            <a:pPr algn="ctr"/>
            <a:r>
              <a:rPr lang="nl-NL" sz="2000" b="1" dirty="0"/>
              <a:t>En nog meer oefenen…</a:t>
            </a:r>
          </a:p>
        </p:txBody>
      </p:sp>
    </p:spTree>
    <p:extLst>
      <p:ext uri="{BB962C8B-B14F-4D97-AF65-F5344CB8AC3E}">
        <p14:creationId xmlns:p14="http://schemas.microsoft.com/office/powerpoint/2010/main" val="16441777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6D28C4-A6BA-42F4-A581-8A86B2AAD72B}"/>
              </a:ext>
            </a:extLst>
          </p:cNvPr>
          <p:cNvSpPr txBox="1"/>
          <p:nvPr/>
        </p:nvSpPr>
        <p:spPr>
          <a:xfrm>
            <a:off x="700634" y="1252372"/>
            <a:ext cx="4976597" cy="62478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rPr>
              <a:t>  </a:t>
            </a:r>
            <a:r>
              <a:rPr lang="en-US" sz="2000" dirty="0">
                <a:solidFill>
                  <a:prstClr val="white"/>
                </a:solidFill>
                <a:latin typeface="Museo Sans Rounded 500" panose="02000000000000000000" pitchFamily="50" charset="0"/>
              </a:rPr>
              <a:t>Kies vooraf een cliënt, een zorg- of </a:t>
            </a:r>
            <a:br>
              <a:rPr lang="en-US" sz="2000" dirty="0">
                <a:solidFill>
                  <a:prstClr val="white"/>
                </a:solidFill>
                <a:latin typeface="Museo Sans Rounded 500" panose="02000000000000000000" pitchFamily="50" charset="0"/>
              </a:rPr>
            </a:br>
            <a:r>
              <a:rPr lang="en-US" sz="2000" dirty="0">
                <a:solidFill>
                  <a:prstClr val="white"/>
                </a:solidFill>
                <a:latin typeface="Museo Sans Rounded 500" panose="02000000000000000000" pitchFamily="50" charset="0"/>
              </a:rPr>
              <a:t>  </a:t>
            </a:r>
            <a:r>
              <a:rPr lang="en-US" sz="2000" dirty="0" err="1">
                <a:solidFill>
                  <a:prstClr val="white"/>
                </a:solidFill>
                <a:latin typeface="Museo Sans Rounded 500" panose="02000000000000000000" pitchFamily="50" charset="0"/>
              </a:rPr>
              <a:t>overlegmoment</a:t>
            </a:r>
            <a:r>
              <a:rPr lang="en-US" sz="2000" dirty="0">
                <a:solidFill>
                  <a:prstClr val="white"/>
                </a:solidFill>
                <a:latin typeface="Museo Sans Rounded 500" panose="02000000000000000000" pitchFamily="50" charset="0"/>
              </a:rPr>
              <a:t> uit.</a:t>
            </a:r>
            <a:endPar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rPr>
              <a:t>   </a:t>
            </a:r>
            <a:r>
              <a:rPr lang="en-US" sz="2000" dirty="0">
                <a:solidFill>
                  <a:prstClr val="white"/>
                </a:solidFill>
                <a:latin typeface="Museo Sans Rounded 500" panose="02000000000000000000" pitchFamily="50" charset="0"/>
              </a:rPr>
              <a:t>Ga in het gesprek bewust letten op het </a:t>
            </a:r>
            <a:br>
              <a:rPr lang="en-US" sz="2000" dirty="0">
                <a:solidFill>
                  <a:prstClr val="white"/>
                </a:solidFill>
                <a:latin typeface="Museo Sans Rounded 500" panose="02000000000000000000" pitchFamily="50" charset="0"/>
              </a:rPr>
            </a:br>
            <a:r>
              <a:rPr lang="en-US" sz="2000" dirty="0">
                <a:solidFill>
                  <a:prstClr val="white"/>
                </a:solidFill>
                <a:latin typeface="Museo Sans Rounded 500" panose="02000000000000000000" pitchFamily="50" charset="0"/>
              </a:rPr>
              <a:t>   </a:t>
            </a:r>
            <a:r>
              <a:rPr lang="en-US" sz="2000" dirty="0" err="1">
                <a:solidFill>
                  <a:prstClr val="white"/>
                </a:solidFill>
                <a:latin typeface="Museo Sans Rounded 500" panose="02000000000000000000" pitchFamily="50" charset="0"/>
              </a:rPr>
              <a:t>delen</a:t>
            </a:r>
            <a:r>
              <a:rPr lang="en-US" sz="2000" dirty="0">
                <a:solidFill>
                  <a:prstClr val="white"/>
                </a:solidFill>
                <a:latin typeface="Museo Sans Rounded 500" panose="02000000000000000000" pitchFamily="50" charset="0"/>
              </a:rPr>
              <a:t> van informatie in plaats van direct </a:t>
            </a:r>
            <a:br>
              <a:rPr lang="en-US" sz="2000" dirty="0">
                <a:solidFill>
                  <a:prstClr val="white"/>
                </a:solidFill>
                <a:latin typeface="Museo Sans Rounded 500" panose="02000000000000000000" pitchFamily="50" charset="0"/>
              </a:rPr>
            </a:br>
            <a:r>
              <a:rPr lang="en-US" sz="2000" dirty="0">
                <a:solidFill>
                  <a:prstClr val="white"/>
                </a:solidFill>
                <a:latin typeface="Museo Sans Rounded 500" panose="02000000000000000000" pitchFamily="50" charset="0"/>
              </a:rPr>
              <a:t>   </a:t>
            </a:r>
            <a:r>
              <a:rPr lang="en-US" sz="2000" dirty="0" err="1">
                <a:solidFill>
                  <a:prstClr val="white"/>
                </a:solidFill>
                <a:latin typeface="Museo Sans Rounded 500" panose="02000000000000000000" pitchFamily="50" charset="0"/>
              </a:rPr>
              <a:t>oplossingen</a:t>
            </a:r>
            <a:r>
              <a:rPr lang="en-US" sz="2000" dirty="0">
                <a:solidFill>
                  <a:prstClr val="white"/>
                </a:solidFill>
                <a:latin typeface="Museo Sans Rounded 500" panose="02000000000000000000" pitchFamily="50" charset="0"/>
              </a:rPr>
              <a:t>/adviezen/informatie geven</a:t>
            </a:r>
            <a:endPar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rPr>
              <a:t>   Observeer: wat hoor en wat zie ik?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rPr>
              <a:t>   </a:t>
            </a:r>
            <a:r>
              <a:rPr lang="en-US" sz="2000" dirty="0">
                <a:solidFill>
                  <a:prstClr val="white"/>
                </a:solidFill>
                <a:latin typeface="Museo Sans Rounded 500" panose="02000000000000000000" pitchFamily="50" charset="0"/>
              </a:rPr>
              <a:t>Reflecteer na afloop: wat ging goed? </a:t>
            </a:r>
            <a:br>
              <a:rPr lang="en-US" sz="2000" dirty="0">
                <a:solidFill>
                  <a:prstClr val="white"/>
                </a:solidFill>
                <a:latin typeface="Museo Sans Rounded 500" panose="02000000000000000000" pitchFamily="50" charset="0"/>
              </a:rPr>
            </a:br>
            <a:r>
              <a:rPr lang="en-US" sz="2000" dirty="0">
                <a:solidFill>
                  <a:prstClr val="white"/>
                </a:solidFill>
                <a:latin typeface="Museo Sans Rounded 500" panose="02000000000000000000" pitchFamily="50" charset="0"/>
              </a:rPr>
              <a:t>   Wat minder? Hoe reageerde de </a:t>
            </a:r>
            <a:r>
              <a:rPr lang="en-US" sz="2000" dirty="0" err="1">
                <a:solidFill>
                  <a:prstClr val="white"/>
                </a:solidFill>
                <a:latin typeface="Museo Sans Rounded 500" panose="02000000000000000000" pitchFamily="50" charset="0"/>
              </a:rPr>
              <a:t>ander</a:t>
            </a:r>
            <a:r>
              <a:rPr lang="en-US" sz="2000" dirty="0">
                <a:solidFill>
                  <a:prstClr val="white"/>
                </a:solidFill>
                <a:latin typeface="Museo Sans Rounded 500" panose="02000000000000000000" pitchFamily="50" charset="0"/>
              </a:rPr>
              <a:t> </a:t>
            </a:r>
            <a:br>
              <a:rPr lang="en-US" sz="2000" dirty="0">
                <a:solidFill>
                  <a:prstClr val="white"/>
                </a:solidFill>
                <a:latin typeface="Museo Sans Rounded 500" panose="02000000000000000000" pitchFamily="50" charset="0"/>
              </a:rPr>
            </a:br>
            <a:r>
              <a:rPr lang="en-US" sz="2000" dirty="0">
                <a:solidFill>
                  <a:prstClr val="white"/>
                </a:solidFill>
                <a:latin typeface="Museo Sans Rounded 500" panose="02000000000000000000" pitchFamily="50" charset="0"/>
              </a:rPr>
              <a:t>   </a:t>
            </a:r>
            <a:r>
              <a:rPr lang="en-US" sz="2000" dirty="0" err="1">
                <a:solidFill>
                  <a:prstClr val="white"/>
                </a:solidFill>
                <a:latin typeface="Museo Sans Rounded 500" panose="02000000000000000000" pitchFamily="50" charset="0"/>
              </a:rPr>
              <a:t>hierop</a:t>
            </a:r>
            <a:r>
              <a:rPr lang="en-US" sz="2000" dirty="0">
                <a:solidFill>
                  <a:prstClr val="white"/>
                </a:solidFill>
                <a:latin typeface="Museo Sans Rounded 500" panose="02000000000000000000" pitchFamily="50" charset="0"/>
              </a:rPr>
              <a:t>? Wat heeft het mij en de </a:t>
            </a:r>
            <a:r>
              <a:rPr lang="en-US" sz="2000" dirty="0" err="1">
                <a:solidFill>
                  <a:prstClr val="white"/>
                </a:solidFill>
                <a:latin typeface="Museo Sans Rounded 500" panose="02000000000000000000" pitchFamily="50" charset="0"/>
              </a:rPr>
              <a:t>ander</a:t>
            </a:r>
            <a:r>
              <a:rPr lang="en-US" sz="2000" dirty="0">
                <a:solidFill>
                  <a:prstClr val="white"/>
                </a:solidFill>
                <a:latin typeface="Museo Sans Rounded 500" panose="02000000000000000000" pitchFamily="50" charset="0"/>
              </a:rPr>
              <a:t> </a:t>
            </a:r>
            <a:br>
              <a:rPr lang="en-US" sz="2000" dirty="0">
                <a:solidFill>
                  <a:prstClr val="white"/>
                </a:solidFill>
                <a:latin typeface="Museo Sans Rounded 500" panose="02000000000000000000" pitchFamily="50" charset="0"/>
              </a:rPr>
            </a:br>
            <a:r>
              <a:rPr lang="en-US" sz="2000" dirty="0">
                <a:solidFill>
                  <a:prstClr val="white"/>
                </a:solidFill>
                <a:latin typeface="Museo Sans Rounded 500" panose="02000000000000000000" pitchFamily="50" charset="0"/>
              </a:rPr>
              <a:t>   </a:t>
            </a:r>
            <a:r>
              <a:rPr lang="en-US" sz="2000" dirty="0" err="1">
                <a:solidFill>
                  <a:prstClr val="white"/>
                </a:solidFill>
                <a:latin typeface="Museo Sans Rounded 500" panose="02000000000000000000" pitchFamily="50" charset="0"/>
              </a:rPr>
              <a:t>opgeleverd</a:t>
            </a:r>
            <a:r>
              <a:rPr lang="en-US" sz="2000" dirty="0">
                <a:solidFill>
                  <a:prstClr val="white"/>
                </a:solidFill>
                <a:latin typeface="Museo Sans Rounded 500" panose="02000000000000000000" pitchFamily="50" charset="0"/>
              </a:rPr>
              <a:t>? Wat ga ik de volgende </a:t>
            </a:r>
            <a:r>
              <a:rPr lang="en-US" sz="2000" dirty="0" err="1">
                <a:solidFill>
                  <a:prstClr val="white"/>
                </a:solidFill>
                <a:latin typeface="Museo Sans Rounded 500" panose="02000000000000000000" pitchFamily="50" charset="0"/>
              </a:rPr>
              <a:t>keer</a:t>
            </a:r>
            <a:r>
              <a:rPr lang="en-US" sz="2000" dirty="0">
                <a:solidFill>
                  <a:prstClr val="white"/>
                </a:solidFill>
                <a:latin typeface="Museo Sans Rounded 500" panose="02000000000000000000" pitchFamily="50" charset="0"/>
              </a:rPr>
              <a:t> </a:t>
            </a:r>
            <a:br>
              <a:rPr lang="en-US" sz="2000" dirty="0">
                <a:solidFill>
                  <a:prstClr val="white"/>
                </a:solidFill>
                <a:latin typeface="Museo Sans Rounded 500" panose="02000000000000000000" pitchFamily="50" charset="0"/>
              </a:rPr>
            </a:br>
            <a:r>
              <a:rPr lang="en-US" sz="2000" dirty="0">
                <a:solidFill>
                  <a:prstClr val="white"/>
                </a:solidFill>
                <a:latin typeface="Museo Sans Rounded 500" panose="02000000000000000000" pitchFamily="50" charset="0"/>
              </a:rPr>
              <a:t>   </a:t>
            </a:r>
            <a:r>
              <a:rPr lang="en-US" sz="2000" dirty="0" err="1">
                <a:solidFill>
                  <a:prstClr val="white"/>
                </a:solidFill>
                <a:latin typeface="Museo Sans Rounded 500" panose="02000000000000000000" pitchFamily="50" charset="0"/>
              </a:rPr>
              <a:t>anders</a:t>
            </a:r>
            <a:r>
              <a:rPr lang="en-US" sz="2000" dirty="0">
                <a:solidFill>
                  <a:prstClr val="white"/>
                </a:solidFill>
                <a:latin typeface="Museo Sans Rounded 500" panose="02000000000000000000" pitchFamily="50" charset="0"/>
              </a:rPr>
              <a:t> doen?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prstClr val="white"/>
                </a:solidFill>
                <a:latin typeface="Museo Sans Rounded 500" panose="02000000000000000000" pitchFamily="50" charset="0"/>
              </a:rPr>
              <a:t>   Herhaal zo vaak als je wilt!</a:t>
            </a:r>
            <a:endPar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2800" b="0" i="0" u="none" strike="noStrike" kern="1200" cap="none" spc="0" normalizeH="0" baseline="0" noProof="0" dirty="0">
              <a:ln>
                <a:noFill/>
              </a:ln>
              <a:solidFill>
                <a:srgbClr val="007586"/>
              </a:solidFill>
              <a:effectLst/>
              <a:uLnTx/>
              <a:uFillTx/>
              <a:latin typeface="Museo Sans Rounded 5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Museo Sans Rounded 5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p:txBody>
      </p:sp>
      <p:sp>
        <p:nvSpPr>
          <p:cNvPr id="4" name="TextBox 3">
            <a:extLst>
              <a:ext uri="{FF2B5EF4-FFF2-40B4-BE49-F238E27FC236}">
                <a16:creationId xmlns:a16="http://schemas.microsoft.com/office/drawing/2014/main" id="{C26EB376-6429-4632-A3D8-F6716353A84D}"/>
              </a:ext>
            </a:extLst>
          </p:cNvPr>
          <p:cNvSpPr txBox="1"/>
          <p:nvPr/>
        </p:nvSpPr>
        <p:spPr>
          <a:xfrm>
            <a:off x="700634" y="470893"/>
            <a:ext cx="45957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useo Sans Rounded 700" panose="02000000000000000000" pitchFamily="50" charset="0"/>
                <a:ea typeface="+mn-ea"/>
                <a:cs typeface="+mn-cs"/>
              </a:rPr>
              <a:t> </a:t>
            </a:r>
            <a:endParaRPr kumimoji="0" lang="en-NL" sz="2400" b="0" i="0" u="none" strike="noStrike" kern="1200" cap="none" spc="0" normalizeH="0" baseline="0" noProof="0" dirty="0">
              <a:ln>
                <a:noFill/>
              </a:ln>
              <a:solidFill>
                <a:prstClr val="black"/>
              </a:solidFill>
              <a:effectLst/>
              <a:uLnTx/>
              <a:uFillTx/>
              <a:latin typeface="Museo Sans Rounded 700" panose="02000000000000000000" pitchFamily="50" charset="0"/>
              <a:ea typeface="+mn-ea"/>
              <a:cs typeface="+mn-cs"/>
            </a:endParaRPr>
          </a:p>
        </p:txBody>
      </p:sp>
      <p:pic>
        <p:nvPicPr>
          <p:cNvPr id="2" name="Afbeelding 1" descr="Afbeelding met speelgoed, vectorafbeeldingen&#10;&#10;Automatisch gegenereerde beschrijving">
            <a:extLst>
              <a:ext uri="{FF2B5EF4-FFF2-40B4-BE49-F238E27FC236}">
                <a16:creationId xmlns:a16="http://schemas.microsoft.com/office/drawing/2014/main" id="{6F5B387C-D542-CE53-307D-FFC1E818F2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3177" y="1498862"/>
            <a:ext cx="5137608" cy="5137608"/>
          </a:xfrm>
          <a:prstGeom prst="rect">
            <a:avLst/>
          </a:prstGeom>
        </p:spPr>
      </p:pic>
      <p:sp>
        <p:nvSpPr>
          <p:cNvPr id="6" name="Tekstvak 5">
            <a:extLst>
              <a:ext uri="{FF2B5EF4-FFF2-40B4-BE49-F238E27FC236}">
                <a16:creationId xmlns:a16="http://schemas.microsoft.com/office/drawing/2014/main" id="{1E699112-92E2-C1F6-0DCE-EA6B4D2DA98F}"/>
              </a:ext>
            </a:extLst>
          </p:cNvPr>
          <p:cNvSpPr txBox="1"/>
          <p:nvPr/>
        </p:nvSpPr>
        <p:spPr>
          <a:xfrm>
            <a:off x="6643159" y="1415376"/>
            <a:ext cx="4971233" cy="107721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prstClr val="black"/>
                </a:solidFill>
                <a:effectLst/>
                <a:uLnTx/>
                <a:uFillTx/>
                <a:latin typeface="Museo Sans Rounded 500" panose="02000000000000000000"/>
                <a:ea typeface="+mn-ea"/>
                <a:cs typeface="+mn-cs"/>
              </a:rPr>
              <a:t>Oefening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prstClr val="black"/>
                </a:solidFill>
                <a:effectLst/>
                <a:uLnTx/>
                <a:uFillTx/>
                <a:latin typeface="Museo Sans Rounded 500" panose="02000000000000000000"/>
                <a:ea typeface="+mn-ea"/>
                <a:cs typeface="+mn-cs"/>
              </a:rPr>
              <a:t>Experiment in de praktijk</a:t>
            </a:r>
          </a:p>
        </p:txBody>
      </p:sp>
      <p:pic>
        <p:nvPicPr>
          <p:cNvPr id="5" name="Picture 38" descr="Icon&#10;&#10;Description automatically generated">
            <a:extLst>
              <a:ext uri="{FF2B5EF4-FFF2-40B4-BE49-F238E27FC236}">
                <a16:creationId xmlns:a16="http://schemas.microsoft.com/office/drawing/2014/main" id="{04BB2001-5D6C-6DB7-1977-67A915DF47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608" y="5927301"/>
            <a:ext cx="287064" cy="273662"/>
          </a:xfrm>
          <a:prstGeom prst="rect">
            <a:avLst/>
          </a:prstGeom>
        </p:spPr>
      </p:pic>
      <p:pic>
        <p:nvPicPr>
          <p:cNvPr id="11" name="Picture 38" descr="Icon&#10;&#10;Description automatically generated">
            <a:extLst>
              <a:ext uri="{FF2B5EF4-FFF2-40B4-BE49-F238E27FC236}">
                <a16:creationId xmlns:a16="http://schemas.microsoft.com/office/drawing/2014/main" id="{07CC7243-D3C1-7C36-F780-CC59F8C61C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311" y="4143421"/>
            <a:ext cx="287064" cy="273662"/>
          </a:xfrm>
          <a:prstGeom prst="rect">
            <a:avLst/>
          </a:prstGeom>
        </p:spPr>
      </p:pic>
      <p:pic>
        <p:nvPicPr>
          <p:cNvPr id="12" name="Picture 38" descr="Icon&#10;&#10;Description automatically generated">
            <a:extLst>
              <a:ext uri="{FF2B5EF4-FFF2-40B4-BE49-F238E27FC236}">
                <a16:creationId xmlns:a16="http://schemas.microsoft.com/office/drawing/2014/main" id="{089F2DF2-3825-5D9E-E1BA-D16E38FD67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608" y="3513686"/>
            <a:ext cx="287064" cy="273662"/>
          </a:xfrm>
          <a:prstGeom prst="rect">
            <a:avLst/>
          </a:prstGeom>
        </p:spPr>
      </p:pic>
      <p:pic>
        <p:nvPicPr>
          <p:cNvPr id="13" name="Picture 38" descr="Icon&#10;&#10;Description automatically generated">
            <a:extLst>
              <a:ext uri="{FF2B5EF4-FFF2-40B4-BE49-F238E27FC236}">
                <a16:creationId xmlns:a16="http://schemas.microsoft.com/office/drawing/2014/main" id="{C45FDECD-8090-4FD4-DF00-35A33AA2CD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608" y="2295533"/>
            <a:ext cx="287064" cy="273662"/>
          </a:xfrm>
          <a:prstGeom prst="rect">
            <a:avLst/>
          </a:prstGeom>
        </p:spPr>
      </p:pic>
      <p:pic>
        <p:nvPicPr>
          <p:cNvPr id="14" name="Picture 38" descr="Icon&#10;&#10;Description automatically generated">
            <a:extLst>
              <a:ext uri="{FF2B5EF4-FFF2-40B4-BE49-F238E27FC236}">
                <a16:creationId xmlns:a16="http://schemas.microsoft.com/office/drawing/2014/main" id="{1ECA795D-9113-FE77-93C5-991959D99A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608" y="1363477"/>
            <a:ext cx="287064" cy="273662"/>
          </a:xfrm>
          <a:prstGeom prst="rect">
            <a:avLst/>
          </a:prstGeom>
        </p:spPr>
      </p:pic>
    </p:spTree>
    <p:extLst>
      <p:ext uri="{BB962C8B-B14F-4D97-AF65-F5344CB8AC3E}">
        <p14:creationId xmlns:p14="http://schemas.microsoft.com/office/powerpoint/2010/main" val="32901229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D3D04A6-4A27-CAE9-0D08-AF75F8E1846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B3978CE-FA19-F152-226E-A269CE038EB7}"/>
              </a:ext>
            </a:extLst>
          </p:cNvPr>
          <p:cNvSpPr txBox="1"/>
          <p:nvPr/>
        </p:nvSpPr>
        <p:spPr>
          <a:xfrm>
            <a:off x="6520656" y="593063"/>
            <a:ext cx="5446644" cy="5706690"/>
          </a:xfrm>
          <a:prstGeom prst="rect">
            <a:avLst/>
          </a:prstGeom>
          <a:noFill/>
        </p:spPr>
        <p:txBody>
          <a:bodyPr wrap="square" rtlCol="0">
            <a:spAutoFit/>
          </a:bodyPr>
          <a:lstStyle/>
          <a:p>
            <a:pPr algn="ctr"/>
            <a:r>
              <a:rPr lang="en-US" sz="2400" i="1" dirty="0">
                <a:solidFill>
                  <a:schemeClr val="bg1"/>
                </a:solidFill>
                <a:latin typeface="Museo Sans Rounded 500" panose="02000000000000000000" pitchFamily="50" charset="0"/>
              </a:rPr>
              <a:t> </a:t>
            </a:r>
          </a:p>
          <a:p>
            <a:pPr algn="ctr"/>
            <a:endParaRPr lang="en-US" sz="2400" b="1" i="1" dirty="0">
              <a:solidFill>
                <a:schemeClr val="bg1"/>
              </a:solidFill>
              <a:latin typeface="Museo Sans Rounded 500" panose="02000000000000000000" pitchFamily="50" charset="0"/>
            </a:endParaRPr>
          </a:p>
          <a:p>
            <a:r>
              <a:rPr lang="en-US" sz="2000" dirty="0">
                <a:solidFill>
                  <a:schemeClr val="bg1"/>
                </a:solidFill>
                <a:latin typeface="Museo Sans Rounded 500" panose="02000000000000000000" pitchFamily="50" charset="0"/>
              </a:rPr>
              <a:t>Of je nu </a:t>
            </a:r>
            <a:r>
              <a:rPr lang="en-US" sz="2000" dirty="0" err="1">
                <a:solidFill>
                  <a:schemeClr val="bg1"/>
                </a:solidFill>
                <a:latin typeface="Museo Sans Rounded 500" panose="02000000000000000000" pitchFamily="50" charset="0"/>
              </a:rPr>
              <a:t>een</a:t>
            </a:r>
            <a:r>
              <a:rPr lang="en-US" sz="2000" dirty="0">
                <a:solidFill>
                  <a:schemeClr val="bg1"/>
                </a:solidFill>
                <a:latin typeface="Museo Sans Rounded 500" panose="02000000000000000000" pitchFamily="50" charset="0"/>
              </a:rPr>
              <a:t> </a:t>
            </a:r>
            <a:r>
              <a:rPr lang="en-US" sz="2000" dirty="0" err="1">
                <a:solidFill>
                  <a:schemeClr val="bg1"/>
                </a:solidFill>
                <a:latin typeface="Museo Sans Rounded 500" panose="02000000000000000000" pitchFamily="50" charset="0"/>
              </a:rPr>
              <a:t>gesprek</a:t>
            </a:r>
            <a:r>
              <a:rPr lang="en-US" sz="2000" dirty="0">
                <a:solidFill>
                  <a:schemeClr val="bg1"/>
                </a:solidFill>
                <a:latin typeface="Museo Sans Rounded 500" panose="02000000000000000000" pitchFamily="50" charset="0"/>
              </a:rPr>
              <a:t> </a:t>
            </a:r>
            <a:r>
              <a:rPr lang="en-US" sz="2000" dirty="0" err="1">
                <a:solidFill>
                  <a:schemeClr val="bg1"/>
                </a:solidFill>
                <a:latin typeface="Museo Sans Rounded 500" panose="02000000000000000000" pitchFamily="50" charset="0"/>
              </a:rPr>
              <a:t>voert</a:t>
            </a:r>
            <a:r>
              <a:rPr lang="en-US" sz="2000" dirty="0">
                <a:solidFill>
                  <a:schemeClr val="bg1"/>
                </a:solidFill>
                <a:latin typeface="Museo Sans Rounded 500" panose="02000000000000000000" pitchFamily="50" charset="0"/>
              </a:rPr>
              <a:t> met de </a:t>
            </a:r>
            <a:r>
              <a:rPr lang="en-US" sz="2000" dirty="0" err="1">
                <a:solidFill>
                  <a:schemeClr val="bg1"/>
                </a:solidFill>
                <a:latin typeface="Museo Sans Rounded 500" panose="02000000000000000000" pitchFamily="50" charset="0"/>
              </a:rPr>
              <a:t>cliënt</a:t>
            </a:r>
            <a:r>
              <a:rPr lang="en-US" sz="2000" dirty="0">
                <a:solidFill>
                  <a:schemeClr val="bg1"/>
                </a:solidFill>
                <a:latin typeface="Museo Sans Rounded 500" panose="02000000000000000000" pitchFamily="50" charset="0"/>
              </a:rPr>
              <a:t> </a:t>
            </a:r>
            <a:br>
              <a:rPr lang="en-US" sz="2000" dirty="0">
                <a:solidFill>
                  <a:schemeClr val="bg1"/>
                </a:solidFill>
                <a:latin typeface="Museo Sans Rounded 500" panose="02000000000000000000" pitchFamily="50" charset="0"/>
              </a:rPr>
            </a:br>
            <a:r>
              <a:rPr lang="en-US" sz="2000" dirty="0">
                <a:solidFill>
                  <a:schemeClr val="bg1"/>
                </a:solidFill>
                <a:latin typeface="Museo Sans Rounded 500" panose="02000000000000000000" pitchFamily="50" charset="0"/>
              </a:rPr>
              <a:t>over </a:t>
            </a:r>
            <a:r>
              <a:rPr lang="en-US" sz="2000" dirty="0" err="1">
                <a:solidFill>
                  <a:schemeClr val="bg1"/>
                </a:solidFill>
                <a:latin typeface="Museo Sans Rounded 500" panose="02000000000000000000" pitchFamily="50" charset="0"/>
              </a:rPr>
              <a:t>zelfredzaamheid</a:t>
            </a:r>
            <a:r>
              <a:rPr lang="en-US" sz="2000" dirty="0">
                <a:solidFill>
                  <a:schemeClr val="bg1"/>
                </a:solidFill>
                <a:latin typeface="Museo Sans Rounded 500" panose="02000000000000000000" pitchFamily="50" charset="0"/>
              </a:rPr>
              <a:t>.</a:t>
            </a:r>
          </a:p>
          <a:p>
            <a:r>
              <a:rPr lang="en-US" sz="2000" dirty="0">
                <a:solidFill>
                  <a:schemeClr val="bg1"/>
                </a:solidFill>
                <a:latin typeface="Museo Sans Rounded 500" panose="02000000000000000000" pitchFamily="50" charset="0"/>
              </a:rPr>
              <a:t>Of met </a:t>
            </a:r>
            <a:r>
              <a:rPr lang="en-US" sz="2000" dirty="0" err="1">
                <a:solidFill>
                  <a:schemeClr val="bg1"/>
                </a:solidFill>
                <a:latin typeface="Museo Sans Rounded 500" panose="02000000000000000000" pitchFamily="50" charset="0"/>
              </a:rPr>
              <a:t>naasten</a:t>
            </a:r>
            <a:r>
              <a:rPr lang="en-US" sz="2000" dirty="0">
                <a:solidFill>
                  <a:schemeClr val="bg1"/>
                </a:solidFill>
                <a:latin typeface="Museo Sans Rounded 500" panose="02000000000000000000" pitchFamily="50" charset="0"/>
              </a:rPr>
              <a:t> over het </a:t>
            </a:r>
            <a:r>
              <a:rPr lang="en-US" sz="2000" dirty="0" err="1">
                <a:solidFill>
                  <a:schemeClr val="bg1"/>
                </a:solidFill>
                <a:latin typeface="Museo Sans Rounded 500" panose="02000000000000000000" pitchFamily="50" charset="0"/>
              </a:rPr>
              <a:t>maken</a:t>
            </a:r>
            <a:r>
              <a:rPr lang="en-US" sz="2000" dirty="0">
                <a:solidFill>
                  <a:schemeClr val="bg1"/>
                </a:solidFill>
                <a:latin typeface="Museo Sans Rounded 500" panose="02000000000000000000" pitchFamily="50" charset="0"/>
              </a:rPr>
              <a:t> van </a:t>
            </a:r>
            <a:r>
              <a:rPr lang="en-US" sz="2000" dirty="0" err="1">
                <a:solidFill>
                  <a:schemeClr val="bg1"/>
                </a:solidFill>
                <a:latin typeface="Museo Sans Rounded 500" panose="02000000000000000000" pitchFamily="50" charset="0"/>
              </a:rPr>
              <a:t>afspraken</a:t>
            </a:r>
            <a:r>
              <a:rPr lang="en-US" sz="2000" dirty="0">
                <a:solidFill>
                  <a:schemeClr val="bg1"/>
                </a:solidFill>
                <a:latin typeface="Museo Sans Rounded 500" panose="02000000000000000000" pitchFamily="50" charset="0"/>
              </a:rPr>
              <a:t> of het </a:t>
            </a:r>
            <a:r>
              <a:rPr lang="en-US" sz="2000" dirty="0" err="1">
                <a:solidFill>
                  <a:schemeClr val="bg1"/>
                </a:solidFill>
                <a:latin typeface="Museo Sans Rounded 500" panose="02000000000000000000" pitchFamily="50" charset="0"/>
              </a:rPr>
              <a:t>verdelen</a:t>
            </a:r>
            <a:r>
              <a:rPr lang="en-US" sz="2000" dirty="0">
                <a:solidFill>
                  <a:schemeClr val="bg1"/>
                </a:solidFill>
                <a:latin typeface="Museo Sans Rounded 500" panose="02000000000000000000" pitchFamily="50" charset="0"/>
              </a:rPr>
              <a:t> van (</a:t>
            </a:r>
            <a:r>
              <a:rPr lang="en-US" sz="2000" dirty="0" err="1">
                <a:solidFill>
                  <a:schemeClr val="bg1"/>
                </a:solidFill>
                <a:latin typeface="Museo Sans Rounded 500" panose="02000000000000000000" pitchFamily="50" charset="0"/>
              </a:rPr>
              <a:t>zorg</a:t>
            </a:r>
            <a:r>
              <a:rPr lang="en-US" sz="2000" dirty="0">
                <a:solidFill>
                  <a:schemeClr val="bg1"/>
                </a:solidFill>
                <a:latin typeface="Museo Sans Rounded 500" panose="02000000000000000000" pitchFamily="50" charset="0"/>
              </a:rPr>
              <a:t>)taken.</a:t>
            </a:r>
          </a:p>
          <a:p>
            <a:r>
              <a:rPr lang="en-US" sz="2000" i="1" dirty="0">
                <a:solidFill>
                  <a:schemeClr val="bg1"/>
                </a:solidFill>
                <a:latin typeface="Museo Sans Rounded 500" panose="02000000000000000000" pitchFamily="50" charset="0"/>
              </a:rPr>
              <a:t>        </a:t>
            </a:r>
          </a:p>
          <a:p>
            <a:r>
              <a:rPr lang="en-US" sz="2000" b="1" dirty="0">
                <a:solidFill>
                  <a:srgbClr val="A6CE39"/>
                </a:solidFill>
                <a:latin typeface="Museo Sans Rounded 500" panose="02000000000000000000" pitchFamily="50" charset="0"/>
              </a:rPr>
              <a:t>Je wilt </a:t>
            </a:r>
            <a:r>
              <a:rPr lang="en-US" sz="2000" b="1" dirty="0" err="1">
                <a:solidFill>
                  <a:srgbClr val="A6CE39"/>
                </a:solidFill>
                <a:latin typeface="Museo Sans Rounded 500" panose="02000000000000000000" pitchFamily="50" charset="0"/>
              </a:rPr>
              <a:t>dat</a:t>
            </a:r>
            <a:r>
              <a:rPr lang="en-US" sz="2000" b="1" dirty="0">
                <a:solidFill>
                  <a:srgbClr val="A6CE39"/>
                </a:solidFill>
                <a:latin typeface="Museo Sans Rounded 500" panose="02000000000000000000" pitchFamily="50" charset="0"/>
              </a:rPr>
              <a:t> het </a:t>
            </a:r>
            <a:r>
              <a:rPr lang="en-US" sz="2000" b="1" dirty="0" err="1">
                <a:solidFill>
                  <a:srgbClr val="A6CE39"/>
                </a:solidFill>
                <a:latin typeface="Museo Sans Rounded 500" panose="02000000000000000000" pitchFamily="50" charset="0"/>
              </a:rPr>
              <a:t>een</a:t>
            </a:r>
            <a:r>
              <a:rPr lang="en-US" sz="2000" b="1" dirty="0">
                <a:solidFill>
                  <a:srgbClr val="A6CE39"/>
                </a:solidFill>
                <a:latin typeface="Museo Sans Rounded 500" panose="02000000000000000000" pitchFamily="50" charset="0"/>
              </a:rPr>
              <a:t> </a:t>
            </a:r>
            <a:r>
              <a:rPr lang="en-US" sz="2000" b="1" dirty="0" err="1">
                <a:solidFill>
                  <a:srgbClr val="A6CE39"/>
                </a:solidFill>
                <a:latin typeface="Museo Sans Rounded 500" panose="02000000000000000000" pitchFamily="50" charset="0"/>
              </a:rPr>
              <a:t>goed</a:t>
            </a:r>
            <a:r>
              <a:rPr lang="en-US" sz="2000" b="1" dirty="0">
                <a:solidFill>
                  <a:srgbClr val="A6CE39"/>
                </a:solidFill>
                <a:latin typeface="Museo Sans Rounded 500" panose="02000000000000000000" pitchFamily="50" charset="0"/>
              </a:rPr>
              <a:t> </a:t>
            </a:r>
            <a:r>
              <a:rPr lang="en-US" sz="2000" b="1" dirty="0" err="1">
                <a:solidFill>
                  <a:srgbClr val="A6CE39"/>
                </a:solidFill>
                <a:latin typeface="Museo Sans Rounded 500" panose="02000000000000000000" pitchFamily="50" charset="0"/>
              </a:rPr>
              <a:t>gesprek</a:t>
            </a:r>
            <a:r>
              <a:rPr lang="en-US" sz="2000" b="1" dirty="0">
                <a:solidFill>
                  <a:srgbClr val="A6CE39"/>
                </a:solidFill>
                <a:latin typeface="Museo Sans Rounded 500" panose="02000000000000000000" pitchFamily="50" charset="0"/>
              </a:rPr>
              <a:t> is.</a:t>
            </a:r>
          </a:p>
          <a:p>
            <a:r>
              <a:rPr lang="en-US" sz="2000" b="1" i="1" dirty="0" err="1">
                <a:solidFill>
                  <a:srgbClr val="A6CE39"/>
                </a:solidFill>
                <a:latin typeface="Museo Sans Rounded 500" panose="02000000000000000000" pitchFamily="50" charset="0"/>
              </a:rPr>
              <a:t>Zes</a:t>
            </a:r>
            <a:r>
              <a:rPr lang="en-US" sz="2000" b="1" i="1" dirty="0">
                <a:solidFill>
                  <a:srgbClr val="A6CE39"/>
                </a:solidFill>
                <a:latin typeface="Museo Sans Rounded 500" panose="02000000000000000000" pitchFamily="50" charset="0"/>
              </a:rPr>
              <a:t> </a:t>
            </a:r>
            <a:r>
              <a:rPr lang="en-US" sz="2000" b="1" i="1" dirty="0" err="1">
                <a:solidFill>
                  <a:srgbClr val="A6CE39"/>
                </a:solidFill>
                <a:latin typeface="Museo Sans Rounded 500" panose="02000000000000000000" pitchFamily="50" charset="0"/>
              </a:rPr>
              <a:t>basisvaardigheden</a:t>
            </a:r>
            <a:r>
              <a:rPr lang="en-US" sz="2000" b="1" i="1" dirty="0">
                <a:solidFill>
                  <a:srgbClr val="A6CE39"/>
                </a:solidFill>
                <a:latin typeface="Museo Sans Rounded 500" panose="02000000000000000000" pitchFamily="50" charset="0"/>
              </a:rPr>
              <a:t>:</a:t>
            </a:r>
          </a:p>
          <a:p>
            <a:pPr>
              <a:lnSpc>
                <a:spcPct val="150000"/>
              </a:lnSpc>
            </a:pPr>
            <a:r>
              <a:rPr lang="en-US" sz="2000" i="1" dirty="0">
                <a:solidFill>
                  <a:schemeClr val="bg1"/>
                </a:solidFill>
                <a:latin typeface="Museo Sans Rounded 500" panose="02000000000000000000" pitchFamily="50" charset="0"/>
              </a:rPr>
              <a:t>Open </a:t>
            </a:r>
            <a:r>
              <a:rPr lang="en-US" sz="2000" i="1" dirty="0" err="1">
                <a:solidFill>
                  <a:schemeClr val="bg1"/>
                </a:solidFill>
                <a:latin typeface="Museo Sans Rounded 500" panose="02000000000000000000" pitchFamily="50" charset="0"/>
              </a:rPr>
              <a:t>vragen</a:t>
            </a:r>
            <a:r>
              <a:rPr lang="en-US" sz="2000" i="1" dirty="0">
                <a:solidFill>
                  <a:schemeClr val="bg1"/>
                </a:solidFill>
                <a:latin typeface="Museo Sans Rounded 500" panose="02000000000000000000" pitchFamily="50" charset="0"/>
              </a:rPr>
              <a:t> </a:t>
            </a:r>
            <a:r>
              <a:rPr lang="en-US" sz="2000" i="1" dirty="0" err="1">
                <a:solidFill>
                  <a:schemeClr val="bg1"/>
                </a:solidFill>
                <a:latin typeface="Museo Sans Rounded 500" panose="02000000000000000000" pitchFamily="50" charset="0"/>
              </a:rPr>
              <a:t>stellen</a:t>
            </a:r>
            <a:endParaRPr lang="en-US" sz="2000" i="1" dirty="0">
              <a:solidFill>
                <a:schemeClr val="bg1"/>
              </a:solidFill>
              <a:latin typeface="Museo Sans Rounded 500" panose="02000000000000000000" pitchFamily="50" charset="0"/>
            </a:endParaRPr>
          </a:p>
          <a:p>
            <a:pPr>
              <a:lnSpc>
                <a:spcPct val="150000"/>
              </a:lnSpc>
            </a:pPr>
            <a:r>
              <a:rPr lang="en-US" sz="2000" b="1" i="1" dirty="0" err="1">
                <a:solidFill>
                  <a:schemeClr val="bg1"/>
                </a:solidFill>
                <a:latin typeface="Museo Sans Rounded 500" panose="02000000000000000000" pitchFamily="50" charset="0"/>
              </a:rPr>
              <a:t>Bevestigen</a:t>
            </a:r>
            <a:endParaRPr lang="en-US" sz="2000" b="1" i="1" dirty="0">
              <a:solidFill>
                <a:schemeClr val="bg1"/>
              </a:solidFill>
              <a:latin typeface="Museo Sans Rounded 500" panose="02000000000000000000" pitchFamily="50" charset="0"/>
            </a:endParaRPr>
          </a:p>
          <a:p>
            <a:pPr>
              <a:lnSpc>
                <a:spcPct val="150000"/>
              </a:lnSpc>
            </a:pPr>
            <a:r>
              <a:rPr lang="en-US" sz="2000" i="1" dirty="0" err="1">
                <a:solidFill>
                  <a:schemeClr val="bg1"/>
                </a:solidFill>
                <a:latin typeface="Museo Sans Rounded 500" panose="02000000000000000000" pitchFamily="50" charset="0"/>
              </a:rPr>
              <a:t>Reflectief</a:t>
            </a:r>
            <a:r>
              <a:rPr lang="en-US" sz="2000" i="1" dirty="0">
                <a:solidFill>
                  <a:schemeClr val="bg1"/>
                </a:solidFill>
                <a:latin typeface="Museo Sans Rounded 500" panose="02000000000000000000" pitchFamily="50" charset="0"/>
              </a:rPr>
              <a:t> </a:t>
            </a:r>
            <a:r>
              <a:rPr lang="en-US" sz="2000" i="1" dirty="0" err="1">
                <a:solidFill>
                  <a:schemeClr val="bg1"/>
                </a:solidFill>
                <a:latin typeface="Museo Sans Rounded 500" panose="02000000000000000000" pitchFamily="50" charset="0"/>
              </a:rPr>
              <a:t>luisteren</a:t>
            </a:r>
            <a:endParaRPr lang="en-US" sz="2000" i="1" dirty="0">
              <a:solidFill>
                <a:schemeClr val="bg1"/>
              </a:solidFill>
              <a:latin typeface="Museo Sans Rounded 500" panose="02000000000000000000" pitchFamily="50" charset="0"/>
            </a:endParaRPr>
          </a:p>
          <a:p>
            <a:pPr>
              <a:lnSpc>
                <a:spcPct val="150000"/>
              </a:lnSpc>
            </a:pPr>
            <a:r>
              <a:rPr lang="en-US" sz="2000" i="1" dirty="0" err="1">
                <a:solidFill>
                  <a:schemeClr val="bg1"/>
                </a:solidFill>
                <a:latin typeface="Museo Sans Rounded 500" panose="02000000000000000000" pitchFamily="50" charset="0"/>
              </a:rPr>
              <a:t>Samenvatten</a:t>
            </a:r>
            <a:endParaRPr lang="en-US" sz="2000" i="1" dirty="0">
              <a:solidFill>
                <a:schemeClr val="bg1"/>
              </a:solidFill>
              <a:latin typeface="Museo Sans Rounded 500" panose="02000000000000000000" pitchFamily="50" charset="0"/>
            </a:endParaRPr>
          </a:p>
          <a:p>
            <a:pPr>
              <a:lnSpc>
                <a:spcPct val="150000"/>
              </a:lnSpc>
            </a:pPr>
            <a:r>
              <a:rPr lang="en-US" sz="2000" i="1" dirty="0" err="1">
                <a:solidFill>
                  <a:schemeClr val="bg1"/>
                </a:solidFill>
                <a:latin typeface="Museo Sans Rounded 500" panose="02000000000000000000" pitchFamily="50" charset="0"/>
              </a:rPr>
              <a:t>Informatie</a:t>
            </a:r>
            <a:r>
              <a:rPr lang="en-US" sz="2000" i="1" dirty="0">
                <a:solidFill>
                  <a:schemeClr val="bg1"/>
                </a:solidFill>
                <a:latin typeface="Museo Sans Rounded 500" panose="02000000000000000000" pitchFamily="50" charset="0"/>
              </a:rPr>
              <a:t> </a:t>
            </a:r>
            <a:r>
              <a:rPr lang="en-US" sz="2000" i="1" dirty="0" err="1">
                <a:solidFill>
                  <a:schemeClr val="bg1"/>
                </a:solidFill>
                <a:latin typeface="Museo Sans Rounded 500" panose="02000000000000000000" pitchFamily="50" charset="0"/>
              </a:rPr>
              <a:t>delen</a:t>
            </a:r>
            <a:endParaRPr lang="en-US" sz="2000" i="1" dirty="0">
              <a:solidFill>
                <a:schemeClr val="bg1"/>
              </a:solidFill>
              <a:latin typeface="Museo Sans Rounded 500" panose="02000000000000000000" pitchFamily="50" charset="0"/>
            </a:endParaRPr>
          </a:p>
          <a:p>
            <a:pPr>
              <a:lnSpc>
                <a:spcPct val="150000"/>
              </a:lnSpc>
            </a:pPr>
            <a:r>
              <a:rPr lang="en-US" sz="2000" i="1" dirty="0" err="1">
                <a:solidFill>
                  <a:schemeClr val="bg1"/>
                </a:solidFill>
                <a:latin typeface="Museo Sans Rounded 500" panose="02000000000000000000" pitchFamily="50" charset="0"/>
              </a:rPr>
              <a:t>Positief</a:t>
            </a:r>
            <a:r>
              <a:rPr lang="en-US" sz="2000" i="1" dirty="0">
                <a:solidFill>
                  <a:schemeClr val="bg1"/>
                </a:solidFill>
                <a:latin typeface="Museo Sans Rounded 500" panose="02000000000000000000" pitchFamily="50" charset="0"/>
              </a:rPr>
              <a:t> </a:t>
            </a:r>
            <a:r>
              <a:rPr lang="en-US" sz="2000" i="1" dirty="0" err="1">
                <a:solidFill>
                  <a:schemeClr val="bg1"/>
                </a:solidFill>
                <a:latin typeface="Museo Sans Rounded 500" panose="02000000000000000000" pitchFamily="50" charset="0"/>
              </a:rPr>
              <a:t>taalgebruik</a:t>
            </a:r>
            <a:r>
              <a:rPr lang="en-US" sz="2000" i="1" dirty="0">
                <a:solidFill>
                  <a:schemeClr val="bg1"/>
                </a:solidFill>
                <a:latin typeface="Museo Sans Rounded 500" panose="02000000000000000000" pitchFamily="50" charset="0"/>
              </a:rPr>
              <a:t> </a:t>
            </a:r>
            <a:r>
              <a:rPr lang="en-US" sz="2000" i="1">
                <a:solidFill>
                  <a:schemeClr val="bg1"/>
                </a:solidFill>
                <a:latin typeface="Museo Sans Rounded 500" panose="02000000000000000000" pitchFamily="50" charset="0"/>
              </a:rPr>
              <a:t>toepassen</a:t>
            </a:r>
            <a:endParaRPr lang="en-US" sz="2000" i="1" dirty="0">
              <a:solidFill>
                <a:schemeClr val="bg1"/>
              </a:solidFill>
              <a:latin typeface="Museo Sans Rounded 500" panose="02000000000000000000" pitchFamily="50" charset="0"/>
            </a:endParaRPr>
          </a:p>
        </p:txBody>
      </p:sp>
      <p:sp>
        <p:nvSpPr>
          <p:cNvPr id="2" name="Tekstvak 1">
            <a:extLst>
              <a:ext uri="{FF2B5EF4-FFF2-40B4-BE49-F238E27FC236}">
                <a16:creationId xmlns:a16="http://schemas.microsoft.com/office/drawing/2014/main" id="{744F8A98-D099-C7FE-635D-ED2B30083D24}"/>
              </a:ext>
            </a:extLst>
          </p:cNvPr>
          <p:cNvSpPr txBox="1"/>
          <p:nvPr/>
        </p:nvSpPr>
        <p:spPr>
          <a:xfrm>
            <a:off x="319261" y="593063"/>
            <a:ext cx="5676022" cy="5386090"/>
          </a:xfrm>
          <a:prstGeom prst="rect">
            <a:avLst/>
          </a:prstGeom>
          <a:noFill/>
        </p:spPr>
        <p:txBody>
          <a:bodyPr wrap="square" rtlCol="0">
            <a:spAutoFit/>
          </a:bodyPr>
          <a:lstStyle/>
          <a:p>
            <a:pPr algn="ctr"/>
            <a:r>
              <a:rPr lang="nl-NL" sz="2400" dirty="0">
                <a:solidFill>
                  <a:srgbClr val="A6CE39"/>
                </a:solidFill>
                <a:latin typeface="Museo Sans Rounded 500" panose="02000000000000000000"/>
              </a:rPr>
              <a:t>Basisvaardigheid</a:t>
            </a:r>
          </a:p>
          <a:p>
            <a:pPr algn="ctr"/>
            <a:r>
              <a:rPr lang="nl-NL" sz="4000" b="1" dirty="0">
                <a:solidFill>
                  <a:srgbClr val="A6CE39"/>
                </a:solidFill>
                <a:latin typeface="Museo Sans Rounded 500" panose="02000000000000000000"/>
              </a:rPr>
              <a:t>Positief taalgebruik</a:t>
            </a:r>
          </a:p>
          <a:p>
            <a:pPr algn="ctr"/>
            <a:endParaRPr lang="nl-NL" sz="4000" b="1" dirty="0">
              <a:solidFill>
                <a:srgbClr val="A6CE39"/>
              </a:solidFill>
              <a:latin typeface="Museo Sans Rounded 500" panose="02000000000000000000"/>
            </a:endParaRPr>
          </a:p>
          <a:p>
            <a:pPr algn="ctr"/>
            <a:endParaRPr lang="nl-NL" sz="4000" b="1" dirty="0">
              <a:solidFill>
                <a:srgbClr val="A6CE39"/>
              </a:solidFill>
              <a:latin typeface="Museo Sans Rounded 500" panose="02000000000000000000"/>
            </a:endParaRPr>
          </a:p>
          <a:p>
            <a:pPr algn="ctr"/>
            <a:endParaRPr lang="nl-NL" sz="4000" b="1" dirty="0">
              <a:solidFill>
                <a:srgbClr val="A6CE39"/>
              </a:solidFill>
              <a:latin typeface="Museo Sans Rounded 500" panose="02000000000000000000"/>
            </a:endParaRPr>
          </a:p>
          <a:p>
            <a:pPr algn="ctr"/>
            <a:endParaRPr lang="nl-NL" sz="4000" b="1" dirty="0">
              <a:solidFill>
                <a:srgbClr val="A6CE39"/>
              </a:solidFill>
              <a:latin typeface="Museo Sans Rounded 500" panose="02000000000000000000"/>
            </a:endParaRPr>
          </a:p>
          <a:p>
            <a:pPr algn="ctr"/>
            <a:endParaRPr lang="nl-NL" sz="4000" b="1" dirty="0">
              <a:solidFill>
                <a:srgbClr val="A6CE39"/>
              </a:solidFill>
              <a:latin typeface="Museo Sans Rounded 500" panose="02000000000000000000"/>
            </a:endParaRPr>
          </a:p>
          <a:p>
            <a:pPr algn="ctr"/>
            <a:endParaRPr lang="nl-NL" sz="4000" b="1" dirty="0">
              <a:solidFill>
                <a:srgbClr val="A6CE39"/>
              </a:solidFill>
              <a:latin typeface="Museo Sans Rounded 500" panose="02000000000000000000"/>
            </a:endParaRPr>
          </a:p>
          <a:p>
            <a:pPr algn="ctr"/>
            <a:endParaRPr lang="nl-NL" sz="4000" b="1" dirty="0">
              <a:solidFill>
                <a:srgbClr val="A6CE39"/>
              </a:solidFill>
              <a:latin typeface="Museo Sans Rounded 500" panose="02000000000000000000"/>
            </a:endParaRPr>
          </a:p>
        </p:txBody>
      </p:sp>
      <p:pic>
        <p:nvPicPr>
          <p:cNvPr id="4" name="Afbeelding 3" descr="Afbeelding met tekst, tekenfilm, clipart, grappig&#10;&#10;Automatisch gegenereerde beschrijving">
            <a:extLst>
              <a:ext uri="{FF2B5EF4-FFF2-40B4-BE49-F238E27FC236}">
                <a16:creationId xmlns:a16="http://schemas.microsoft.com/office/drawing/2014/main" id="{1C5F5E4C-84D3-A5CC-4125-347CC53224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022" y="2092618"/>
            <a:ext cx="5169303" cy="3663934"/>
          </a:xfrm>
          <a:prstGeom prst="rect">
            <a:avLst/>
          </a:prstGeom>
        </p:spPr>
      </p:pic>
    </p:spTree>
    <p:extLst>
      <p:ext uri="{BB962C8B-B14F-4D97-AF65-F5344CB8AC3E}">
        <p14:creationId xmlns:p14="http://schemas.microsoft.com/office/powerpoint/2010/main" val="4106617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66938F1B-28F9-729A-E079-F015E744BA07}"/>
              </a:ext>
            </a:extLst>
          </p:cNvPr>
          <p:cNvSpPr txBox="1"/>
          <p:nvPr/>
        </p:nvSpPr>
        <p:spPr>
          <a:xfrm>
            <a:off x="1877833" y="5552740"/>
            <a:ext cx="843633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i="1" u="none" strike="noStrike" kern="1200" cap="none" spc="0" normalizeH="0" baseline="0" noProof="0" dirty="0">
                <a:ln>
                  <a:noFill/>
                </a:ln>
                <a:solidFill>
                  <a:srgbClr val="EC008C"/>
                </a:solidFill>
                <a:effectLst/>
                <a:uLnTx/>
                <a:uFillTx/>
                <a:latin typeface="Museo Sans Rounded 500"/>
                <a:ea typeface="+mn-ea"/>
                <a:cs typeface="+mn-cs"/>
              </a:rPr>
              <a:t>Stel je even voor….je stapt een taxi 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i="1" u="none" strike="noStrike" kern="1200" cap="none" spc="0" normalizeH="0" baseline="0" noProof="0" dirty="0">
                <a:ln>
                  <a:noFill/>
                </a:ln>
                <a:solidFill>
                  <a:srgbClr val="EC008C"/>
                </a:solidFill>
                <a:effectLst/>
                <a:uLnTx/>
                <a:uFillTx/>
                <a:latin typeface="Museo Sans Rounded 500"/>
                <a:ea typeface="+mn-ea"/>
                <a:cs typeface="+mn-cs"/>
              </a:rPr>
              <a:t>Wat is het eerste wat de taxichauffeur aan je vraagt?</a:t>
            </a:r>
          </a:p>
        </p:txBody>
      </p:sp>
      <p:sp>
        <p:nvSpPr>
          <p:cNvPr id="2" name="Tekstvak 1">
            <a:extLst>
              <a:ext uri="{FF2B5EF4-FFF2-40B4-BE49-F238E27FC236}">
                <a16:creationId xmlns:a16="http://schemas.microsoft.com/office/drawing/2014/main" id="{8BA2971A-E2B5-EB3A-8F2E-7AB03425CB4C}"/>
              </a:ext>
            </a:extLst>
          </p:cNvPr>
          <p:cNvSpPr txBox="1"/>
          <p:nvPr/>
        </p:nvSpPr>
        <p:spPr>
          <a:xfrm>
            <a:off x="3924089" y="628151"/>
            <a:ext cx="4343818"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A6CE39"/>
                </a:solidFill>
                <a:effectLst/>
                <a:uLnTx/>
                <a:uFillTx/>
                <a:latin typeface="Calibri" panose="020F0502020204030204"/>
                <a:ea typeface="+mn-ea"/>
                <a:cs typeface="+mn-cs"/>
              </a:rPr>
              <a:t>Wat is positief taalgebruik?</a:t>
            </a:r>
          </a:p>
        </p:txBody>
      </p:sp>
      <p:pic>
        <p:nvPicPr>
          <p:cNvPr id="6" name="Afbeelding 5">
            <a:extLst>
              <a:ext uri="{FF2B5EF4-FFF2-40B4-BE49-F238E27FC236}">
                <a16:creationId xmlns:a16="http://schemas.microsoft.com/office/drawing/2014/main" id="{560B3092-21C5-8E8E-75A7-6188DB9A4DE4}"/>
              </a:ext>
            </a:extLst>
          </p:cNvPr>
          <p:cNvPicPr>
            <a:picLocks noChangeAspect="1"/>
          </p:cNvPicPr>
          <p:nvPr/>
        </p:nvPicPr>
        <p:blipFill>
          <a:blip r:embed="rId3"/>
          <a:stretch>
            <a:fillRect/>
          </a:stretch>
        </p:blipFill>
        <p:spPr>
          <a:xfrm>
            <a:off x="3794095" y="1151371"/>
            <a:ext cx="4603805" cy="4502587"/>
          </a:xfrm>
          <a:prstGeom prst="rect">
            <a:avLst/>
          </a:prstGeom>
        </p:spPr>
      </p:pic>
    </p:spTree>
    <p:extLst>
      <p:ext uri="{BB962C8B-B14F-4D97-AF65-F5344CB8AC3E}">
        <p14:creationId xmlns:p14="http://schemas.microsoft.com/office/powerpoint/2010/main" val="15928165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64E4D1-4166-4756-AD0D-970F40862E6F}"/>
              </a:ext>
            </a:extLst>
          </p:cNvPr>
          <p:cNvSpPr txBox="1"/>
          <p:nvPr/>
        </p:nvSpPr>
        <p:spPr>
          <a:xfrm>
            <a:off x="6520656" y="163855"/>
            <a:ext cx="5446644" cy="5847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1"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sng" strike="noStrike" kern="1200" cap="none" spc="0" normalizeH="0" baseline="0" noProof="0" dirty="0">
              <a:ln>
                <a:noFill/>
              </a:ln>
              <a:solidFill>
                <a:srgbClr val="A6CE39"/>
              </a:solidFill>
              <a:effectLst/>
              <a:uLnTx/>
              <a:uFillTx/>
              <a:latin typeface="Museo Sans Rounded 500" panose="020000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rPr>
              <a:t>Wat hij doet sluit aan bij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err="1">
                <a:ln>
                  <a:noFill/>
                </a:ln>
                <a:solidFill>
                  <a:prstClr val="white"/>
                </a:solidFill>
                <a:effectLst/>
                <a:uLnTx/>
                <a:uFillTx/>
                <a:latin typeface="Museo Sans Rounded 500" panose="02000000000000000000" pitchFamily="50" charset="0"/>
                <a:ea typeface="+mn-ea"/>
                <a:cs typeface="+mn-cs"/>
              </a:rPr>
              <a:t>Passende</a:t>
            </a:r>
            <a:r>
              <a:rPr kumimoji="0" lang="en-US" sz="2000" b="1" i="0" u="sng"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rPr>
              <a:t> </a:t>
            </a:r>
            <a:r>
              <a:rPr kumimoji="0" lang="en-US" sz="2000" b="1" i="0" u="sng" strike="noStrike" kern="1200" cap="none" spc="0" normalizeH="0" baseline="0" noProof="0" dirty="0" err="1">
                <a:ln>
                  <a:noFill/>
                </a:ln>
                <a:solidFill>
                  <a:prstClr val="white"/>
                </a:solidFill>
                <a:effectLst/>
                <a:uLnTx/>
                <a:uFillTx/>
                <a:latin typeface="Museo Sans Rounded 500" panose="02000000000000000000" pitchFamily="50" charset="0"/>
                <a:ea typeface="+mn-ea"/>
                <a:cs typeface="+mn-cs"/>
              </a:rPr>
              <a:t>zorg</a:t>
            </a:r>
            <a:endParaRPr kumimoji="0" lang="en-US" sz="2000" b="1" i="0" u="sng"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rPr>
              <a:t>Gaat ook over: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rPr>
              <a:t>Wat wil je? Wat heb je daarvoor nodig?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A6CE39"/>
                </a:solidFill>
                <a:effectLst/>
                <a:uLnTx/>
                <a:uFillTx/>
                <a:latin typeface="Museo Sans Rounded 500" panose="02000000000000000000" pitchFamily="50" charset="0"/>
                <a:ea typeface="+mn-ea"/>
                <a:cs typeface="+mn-cs"/>
              </a:rPr>
              <a:t>De openingszin: “waar wilt u naar toe? </a:t>
            </a:r>
            <a:r>
              <a:rPr kumimoji="0" lang="en-US" sz="2000" b="1" i="0" u="none" strike="noStrike" kern="1200" cap="none" spc="0" normalizeH="0" baseline="0" noProof="0" dirty="0" err="1">
                <a:ln>
                  <a:noFill/>
                </a:ln>
                <a:solidFill>
                  <a:srgbClr val="A6CE39"/>
                </a:solidFill>
                <a:effectLst/>
                <a:uLnTx/>
                <a:uFillTx/>
                <a:latin typeface="Museo Sans Rounded 500" panose="02000000000000000000" pitchFamily="50" charset="0"/>
                <a:ea typeface="+mn-ea"/>
                <a:cs typeface="+mn-cs"/>
              </a:rPr>
              <a:t>i</a:t>
            </a:r>
            <a:r>
              <a:rPr kumimoji="0" lang="en-US" sz="2000" b="1" i="0" u="none" strike="noStrike" kern="1200" cap="none" spc="0" normalizeH="0" baseline="0" noProof="0" dirty="0">
                <a:ln>
                  <a:noFill/>
                </a:ln>
                <a:solidFill>
                  <a:srgbClr val="A6CE39"/>
                </a:solidFill>
                <a:effectLst/>
                <a:uLnTx/>
                <a:uFillTx/>
                <a:latin typeface="Museo Sans Rounded 500" panose="02000000000000000000" pitchFamily="50" charset="0"/>
                <a:ea typeface="+mn-ea"/>
                <a:cs typeface="+mn-cs"/>
              </a:rPr>
              <a: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rPr>
              <a:t>    </a:t>
            </a:r>
            <a:r>
              <a:rPr kumimoji="0" lang="en-US" sz="2000" b="0" i="0" u="none" strike="noStrike" kern="1200" cap="none" spc="0" normalizeH="0" baseline="0" noProof="0" dirty="0" err="1">
                <a:ln>
                  <a:noFill/>
                </a:ln>
                <a:solidFill>
                  <a:prstClr val="white"/>
                </a:solidFill>
                <a:effectLst/>
                <a:uLnTx/>
                <a:uFillTx/>
                <a:latin typeface="Museo Sans Rounded 500" panose="02000000000000000000" pitchFamily="50" charset="0"/>
                <a:ea typeface="+mn-ea"/>
                <a:cs typeface="+mn-cs"/>
              </a:rPr>
              <a:t>Toekomstgericht</a:t>
            </a:r>
            <a:endPar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rPr>
              <a:t>     Biedt mogelijkheden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rPr>
              <a:t>Hij past </a:t>
            </a:r>
            <a:r>
              <a:rPr kumimoji="0" lang="en-US" sz="2000" b="1" i="0" u="sng" strike="noStrike" kern="1200" cap="none" spc="0" normalizeH="0" baseline="0" noProof="0" dirty="0">
                <a:ln>
                  <a:noFill/>
                </a:ln>
                <a:solidFill>
                  <a:srgbClr val="A6CE39"/>
                </a:solidFill>
                <a:effectLst/>
                <a:uLnTx/>
                <a:uFillTx/>
                <a:latin typeface="Museo Sans Rounded 500" panose="02000000000000000000" pitchFamily="50" charset="0"/>
                <a:ea typeface="+mn-ea"/>
                <a:cs typeface="+mn-cs"/>
              </a:rPr>
              <a:t>positief taalgebruik </a:t>
            </a:r>
            <a:r>
              <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rPr>
              <a:t>toe.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p:txBody>
      </p:sp>
      <p:sp>
        <p:nvSpPr>
          <p:cNvPr id="2" name="Tekstvak 1">
            <a:extLst>
              <a:ext uri="{FF2B5EF4-FFF2-40B4-BE49-F238E27FC236}">
                <a16:creationId xmlns:a16="http://schemas.microsoft.com/office/drawing/2014/main" id="{D609997D-35A8-6563-1E33-9545A809F029}"/>
              </a:ext>
            </a:extLst>
          </p:cNvPr>
          <p:cNvSpPr txBox="1"/>
          <p:nvPr/>
        </p:nvSpPr>
        <p:spPr>
          <a:xfrm>
            <a:off x="319261" y="593063"/>
            <a:ext cx="5676022" cy="60016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dirty="0">
              <a:ln>
                <a:noFill/>
              </a:ln>
              <a:solidFill>
                <a:srgbClr val="A6CE39"/>
              </a:solidFill>
              <a:effectLst/>
              <a:uLnTx/>
              <a:uFillTx/>
              <a:latin typeface="Museo Sans Rounded 500" panose="0200000000000000000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dirty="0">
              <a:ln>
                <a:noFill/>
              </a:ln>
              <a:solidFill>
                <a:srgbClr val="A6CE39"/>
              </a:solidFill>
              <a:effectLst/>
              <a:uLnTx/>
              <a:uFillTx/>
              <a:latin typeface="Museo Sans Rounded 500" panose="0200000000000000000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dirty="0">
              <a:ln>
                <a:noFill/>
              </a:ln>
              <a:solidFill>
                <a:srgbClr val="A6CE39"/>
              </a:solidFill>
              <a:effectLst/>
              <a:uLnTx/>
              <a:uFillTx/>
              <a:latin typeface="Museo Sans Rounded 500" panose="0200000000000000000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dirty="0">
              <a:ln>
                <a:noFill/>
              </a:ln>
              <a:solidFill>
                <a:srgbClr val="A6CE39"/>
              </a:solidFill>
              <a:effectLst/>
              <a:uLnTx/>
              <a:uFillTx/>
              <a:latin typeface="Museo Sans Rounded 500" panose="0200000000000000000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dirty="0">
              <a:ln>
                <a:noFill/>
              </a:ln>
              <a:solidFill>
                <a:srgbClr val="A6CE39"/>
              </a:solidFill>
              <a:effectLst/>
              <a:uLnTx/>
              <a:uFillTx/>
              <a:latin typeface="Museo Sans Rounded 500" panose="0200000000000000000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dirty="0">
              <a:ln>
                <a:noFill/>
              </a:ln>
              <a:solidFill>
                <a:srgbClr val="A6CE39"/>
              </a:solidFill>
              <a:effectLst/>
              <a:uLnTx/>
              <a:uFillTx/>
              <a:latin typeface="Museo Sans Rounded 500" panose="0200000000000000000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dirty="0">
              <a:ln>
                <a:noFill/>
              </a:ln>
              <a:solidFill>
                <a:srgbClr val="A6CE39"/>
              </a:solidFill>
              <a:effectLst/>
              <a:uLnTx/>
              <a:uFillTx/>
              <a:latin typeface="Museo Sans Rounded 500" panose="0200000000000000000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dirty="0">
              <a:ln>
                <a:noFill/>
              </a:ln>
              <a:solidFill>
                <a:srgbClr val="A6CE39"/>
              </a:solidFill>
              <a:effectLst/>
              <a:uLnTx/>
              <a:uFillTx/>
              <a:latin typeface="Museo Sans Rounded 500" panose="0200000000000000000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dirty="0">
              <a:ln>
                <a:noFill/>
              </a:ln>
              <a:solidFill>
                <a:srgbClr val="A6CE39"/>
              </a:solidFill>
              <a:effectLst/>
              <a:uLnTx/>
              <a:uFillTx/>
              <a:latin typeface="Museo Sans Rounded 500" panose="0200000000000000000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dirty="0">
              <a:ln>
                <a:noFill/>
              </a:ln>
              <a:solidFill>
                <a:srgbClr val="A6CE39"/>
              </a:solidFill>
              <a:effectLst/>
              <a:uLnTx/>
              <a:uFillTx/>
              <a:latin typeface="Museo Sans Rounded 500" panose="0200000000000000000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dirty="0">
              <a:ln>
                <a:noFill/>
              </a:ln>
              <a:solidFill>
                <a:srgbClr val="A6CE39"/>
              </a:solidFill>
              <a:effectLst/>
              <a:uLnTx/>
              <a:uFillTx/>
              <a:latin typeface="Museo Sans Rounded 500" panose="0200000000000000000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A6CE39"/>
                </a:solidFill>
                <a:effectLst/>
                <a:uLnTx/>
                <a:uFillTx/>
                <a:latin typeface="Museo Sans Rounded 500" panose="02000000000000000000"/>
                <a:ea typeface="+mn-ea"/>
                <a:cs typeface="+mn-cs"/>
              </a:rPr>
              <a:t>Vervolgens bedenkt hij ‘de route’.</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dirty="0">
              <a:ln>
                <a:noFill/>
              </a:ln>
              <a:solidFill>
                <a:srgbClr val="A6CE39"/>
              </a:solidFill>
              <a:effectLst/>
              <a:uLnTx/>
              <a:uFillTx/>
              <a:latin typeface="Museo Sans Rounded 500" panose="0200000000000000000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EC008C"/>
                </a:solidFill>
                <a:effectLst/>
                <a:uLnTx/>
                <a:uFillTx/>
                <a:latin typeface="Museo Sans Rounded 500" panose="02000000000000000000"/>
                <a:ea typeface="+mn-ea"/>
                <a:cs typeface="+mn-cs"/>
              </a:rPr>
              <a:t>Een onbekend adres? </a:t>
            </a: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A6CE39"/>
                </a:solidFill>
                <a:effectLst/>
                <a:uLnTx/>
                <a:uFillTx/>
                <a:latin typeface="Museo Sans Rounded 500" panose="02000000000000000000"/>
                <a:ea typeface="+mn-ea"/>
                <a:cs typeface="+mn-cs"/>
              </a:rPr>
              <a:t>Dan gebruikt hij een handig hulpmiddel: ‘de navigatie’</a:t>
            </a:r>
            <a:endParaRPr kumimoji="0" lang="nl-NL" sz="2000" b="1" i="0" u="none" strike="noStrike" kern="1200" cap="none" spc="0" normalizeH="0" baseline="0" noProof="0" dirty="0">
              <a:ln>
                <a:noFill/>
              </a:ln>
              <a:solidFill>
                <a:srgbClr val="A6CE39"/>
              </a:solidFill>
              <a:effectLst/>
              <a:uLnTx/>
              <a:uFillTx/>
              <a:latin typeface="Museo Sans Rounded 500" panose="02000000000000000000"/>
              <a:ea typeface="+mn-ea"/>
              <a:cs typeface="+mn-cs"/>
            </a:endParaRPr>
          </a:p>
        </p:txBody>
      </p:sp>
      <p:pic>
        <p:nvPicPr>
          <p:cNvPr id="6" name="Afbeelding 5">
            <a:extLst>
              <a:ext uri="{FF2B5EF4-FFF2-40B4-BE49-F238E27FC236}">
                <a16:creationId xmlns:a16="http://schemas.microsoft.com/office/drawing/2014/main" id="{277C301E-B848-F42E-6ECE-8299D266CABA}"/>
              </a:ext>
            </a:extLst>
          </p:cNvPr>
          <p:cNvPicPr>
            <a:picLocks noChangeAspect="1"/>
          </p:cNvPicPr>
          <p:nvPr/>
        </p:nvPicPr>
        <p:blipFill>
          <a:blip r:embed="rId3"/>
          <a:stretch>
            <a:fillRect/>
          </a:stretch>
        </p:blipFill>
        <p:spPr>
          <a:xfrm>
            <a:off x="1048908" y="206099"/>
            <a:ext cx="4039263" cy="4039263"/>
          </a:xfrm>
          <a:prstGeom prst="rect">
            <a:avLst/>
          </a:prstGeom>
        </p:spPr>
      </p:pic>
      <p:pic>
        <p:nvPicPr>
          <p:cNvPr id="7" name="Picture 44" descr="Icon&#10;&#10;Description automatically generated">
            <a:extLst>
              <a:ext uri="{FF2B5EF4-FFF2-40B4-BE49-F238E27FC236}">
                <a16:creationId xmlns:a16="http://schemas.microsoft.com/office/drawing/2014/main" id="{C23ED609-3D6E-BF22-6951-EA3345D7C8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7734" y="4382684"/>
            <a:ext cx="227818" cy="218737"/>
          </a:xfrm>
          <a:prstGeom prst="rect">
            <a:avLst/>
          </a:prstGeom>
        </p:spPr>
      </p:pic>
      <p:pic>
        <p:nvPicPr>
          <p:cNvPr id="8" name="Picture 44" descr="Icon&#10;&#10;Description automatically generated">
            <a:extLst>
              <a:ext uri="{FF2B5EF4-FFF2-40B4-BE49-F238E27FC236}">
                <a16:creationId xmlns:a16="http://schemas.microsoft.com/office/drawing/2014/main" id="{AD47910C-B8E6-6D5B-C0DD-C4EEC72BAC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7734" y="4716640"/>
            <a:ext cx="227818" cy="218737"/>
          </a:xfrm>
          <a:prstGeom prst="rect">
            <a:avLst/>
          </a:prstGeom>
        </p:spPr>
      </p:pic>
      <p:sp>
        <p:nvSpPr>
          <p:cNvPr id="9" name="Pijl: omlaag 8">
            <a:extLst>
              <a:ext uri="{FF2B5EF4-FFF2-40B4-BE49-F238E27FC236}">
                <a16:creationId xmlns:a16="http://schemas.microsoft.com/office/drawing/2014/main" id="{F9BB044D-0A10-CD6F-F118-B97B6985E9F5}"/>
              </a:ext>
            </a:extLst>
          </p:cNvPr>
          <p:cNvSpPr/>
          <p:nvPr/>
        </p:nvSpPr>
        <p:spPr>
          <a:xfrm>
            <a:off x="9052952" y="2099145"/>
            <a:ext cx="382051" cy="763325"/>
          </a:xfrm>
          <a:prstGeom prst="downArrow">
            <a:avLst/>
          </a:prstGeom>
          <a:solidFill>
            <a:srgbClr val="A6CE39"/>
          </a:solidFill>
          <a:ln>
            <a:solidFill>
              <a:srgbClr val="A6CE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46955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64E4D1-4166-4756-AD0D-970F40862E6F}"/>
              </a:ext>
            </a:extLst>
          </p:cNvPr>
          <p:cNvSpPr txBox="1"/>
          <p:nvPr/>
        </p:nvSpPr>
        <p:spPr>
          <a:xfrm>
            <a:off x="6520656" y="163855"/>
            <a:ext cx="5446644" cy="60016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1"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A6CE39"/>
                </a:solidFill>
                <a:effectLst/>
                <a:uLnTx/>
                <a:uFillTx/>
                <a:latin typeface="Museo Sans Rounded 500" panose="02000000000000000000" pitchFamily="50" charset="0"/>
                <a:ea typeface="+mn-ea"/>
                <a:cs typeface="+mn-cs"/>
              </a:rPr>
              <a:t>Probleemtaal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rPr>
              <a:t>Focus op: </a:t>
            </a:r>
            <a:r>
              <a:rPr kumimoji="0" lang="en-US" sz="2000" b="0" i="1"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rPr>
              <a:t>pijn, problemen, nadelen, risico’s en ongewenste zaken</a:t>
            </a:r>
            <a:r>
              <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A6CE39"/>
                </a:solidFill>
                <a:effectLst/>
                <a:uLnTx/>
                <a:uFillTx/>
                <a:latin typeface="Museo Sans Rounded 500" panose="02000000000000000000" pitchFamily="50" charset="0"/>
                <a:ea typeface="+mn-ea"/>
                <a:cs typeface="+mn-cs"/>
              </a:rPr>
              <a:t>Voorbeeldvragen: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rPr>
              <a:t>Wat mist u nog? Wat lukt niet? Waarom lukt het niet?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A6CE39"/>
                </a:solidFill>
                <a:effectLst/>
                <a:uLnTx/>
                <a:uFillTx/>
                <a:latin typeface="Museo Sans Rounded 500" panose="02000000000000000000" pitchFamily="50" charset="0"/>
                <a:ea typeface="+mn-ea"/>
                <a:cs typeface="+mn-cs"/>
              </a:rPr>
              <a:t>Oplossingstaal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rPr>
              <a:t>Focus op: </a:t>
            </a:r>
            <a:r>
              <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rPr>
              <a:t>toekomst, positieve emoties, sterke kanten, krachten, kansen en successen.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A6CE39"/>
                </a:solidFill>
                <a:effectLst/>
                <a:uLnTx/>
                <a:uFillTx/>
                <a:latin typeface="Museo Sans Rounded 500" panose="02000000000000000000" pitchFamily="50" charset="0"/>
                <a:ea typeface="+mn-ea"/>
                <a:cs typeface="+mn-cs"/>
              </a:rPr>
              <a:t>Voorbeeldvragen: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rPr>
              <a:t>Wat </a:t>
            </a:r>
            <a:r>
              <a:rPr kumimoji="0" lang="en-US" sz="2000" b="0" i="1" u="none" strike="noStrike" kern="1200" cap="none" spc="0" normalizeH="0" baseline="0" noProof="0" dirty="0" err="1">
                <a:ln>
                  <a:noFill/>
                </a:ln>
                <a:solidFill>
                  <a:prstClr val="white"/>
                </a:solidFill>
                <a:effectLst/>
                <a:uLnTx/>
                <a:uFillTx/>
                <a:latin typeface="Museo Sans Rounded 500" panose="02000000000000000000" pitchFamily="50" charset="0"/>
                <a:ea typeface="+mn-ea"/>
                <a:cs typeface="+mn-cs"/>
              </a:rPr>
              <a:t>hoopt</a:t>
            </a:r>
            <a:r>
              <a:rPr kumimoji="0" lang="en-US" sz="2000" b="0" i="1"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rPr>
              <a:t> u te bereiken? Wat werkt wel? Waar wordt u blij van? Wat zou de volgende </a:t>
            </a:r>
            <a:r>
              <a:rPr kumimoji="0" lang="en-US" sz="2000" b="0" i="1" u="none" strike="noStrike" kern="1200" cap="none" spc="0" normalizeH="0" baseline="0" noProof="0" dirty="0" err="1">
                <a:ln>
                  <a:noFill/>
                </a:ln>
                <a:solidFill>
                  <a:prstClr val="white"/>
                </a:solidFill>
                <a:effectLst/>
                <a:uLnTx/>
                <a:uFillTx/>
                <a:latin typeface="Museo Sans Rounded 500" panose="02000000000000000000" pitchFamily="50" charset="0"/>
                <a:ea typeface="+mn-ea"/>
                <a:cs typeface="+mn-cs"/>
              </a:rPr>
              <a:t>stap</a:t>
            </a:r>
            <a:r>
              <a:rPr kumimoji="0" lang="en-US" sz="2000" b="0" i="1"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rPr>
              <a:t> </a:t>
            </a:r>
            <a:r>
              <a:rPr kumimoji="0" lang="en-US" sz="2000" b="0" i="1" u="none" strike="noStrike" kern="1200" cap="none" spc="0" normalizeH="0" baseline="0" noProof="0" dirty="0" err="1">
                <a:ln>
                  <a:noFill/>
                </a:ln>
                <a:solidFill>
                  <a:prstClr val="white"/>
                </a:solidFill>
                <a:effectLst/>
                <a:uLnTx/>
                <a:uFillTx/>
                <a:latin typeface="Museo Sans Rounded 500" panose="02000000000000000000" pitchFamily="50" charset="0"/>
                <a:ea typeface="+mn-ea"/>
                <a:cs typeface="+mn-cs"/>
              </a:rPr>
              <a:t>kunnen</a:t>
            </a:r>
            <a:r>
              <a:rPr kumimoji="0" lang="en-US" sz="2000" b="0" i="1"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rPr>
              <a:t> </a:t>
            </a:r>
            <a:r>
              <a:rPr kumimoji="0" lang="en-US" sz="2000" b="0" i="1" u="none" strike="noStrike" kern="1200" cap="none" spc="0" normalizeH="0" baseline="0" noProof="0" dirty="0" err="1">
                <a:ln>
                  <a:noFill/>
                </a:ln>
                <a:solidFill>
                  <a:prstClr val="white"/>
                </a:solidFill>
                <a:effectLst/>
                <a:uLnTx/>
                <a:uFillTx/>
                <a:latin typeface="Museo Sans Rounded 500" panose="02000000000000000000" pitchFamily="50" charset="0"/>
                <a:ea typeface="+mn-ea"/>
                <a:cs typeface="+mn-cs"/>
              </a:rPr>
              <a:t>zijn</a:t>
            </a:r>
            <a:r>
              <a:rPr kumimoji="0" lang="en-US" sz="2000" b="0" i="1"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rPr>
              <a:t>?</a:t>
            </a:r>
          </a:p>
        </p:txBody>
      </p:sp>
      <p:sp>
        <p:nvSpPr>
          <p:cNvPr id="2" name="Tekstvak 1">
            <a:extLst>
              <a:ext uri="{FF2B5EF4-FFF2-40B4-BE49-F238E27FC236}">
                <a16:creationId xmlns:a16="http://schemas.microsoft.com/office/drawing/2014/main" id="{D609997D-35A8-6563-1E33-9545A809F029}"/>
              </a:ext>
            </a:extLst>
          </p:cNvPr>
          <p:cNvSpPr txBox="1"/>
          <p:nvPr/>
        </p:nvSpPr>
        <p:spPr>
          <a:xfrm>
            <a:off x="319261" y="593063"/>
            <a:ext cx="567602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A6CE39"/>
                </a:solidFill>
                <a:effectLst/>
                <a:uLnTx/>
                <a:uFillTx/>
                <a:latin typeface="Museo Sans Rounded 500" panose="02000000000000000000"/>
                <a:ea typeface="+mn-ea"/>
                <a:cs typeface="+mn-cs"/>
              </a:rPr>
              <a:t>De twee uitersten</a:t>
            </a:r>
            <a:endParaRPr kumimoji="0" lang="nl-NL" sz="2000" b="1" i="0" u="none" strike="noStrike" kern="1200" cap="none" spc="0" normalizeH="0" baseline="0" noProof="0" dirty="0">
              <a:ln>
                <a:noFill/>
              </a:ln>
              <a:solidFill>
                <a:srgbClr val="A6CE39"/>
              </a:solidFill>
              <a:effectLst/>
              <a:uLnTx/>
              <a:uFillTx/>
              <a:latin typeface="Museo Sans Rounded 500" panose="02000000000000000000"/>
              <a:ea typeface="+mn-ea"/>
              <a:cs typeface="+mn-cs"/>
            </a:endParaRPr>
          </a:p>
        </p:txBody>
      </p:sp>
      <p:pic>
        <p:nvPicPr>
          <p:cNvPr id="5" name="Afbeelding 4" descr="Afbeelding met tekst, tekenfilm, clipart, grappig&#10;&#10;Automatisch gegenereerde beschrijving">
            <a:extLst>
              <a:ext uri="{FF2B5EF4-FFF2-40B4-BE49-F238E27FC236}">
                <a16:creationId xmlns:a16="http://schemas.microsoft.com/office/drawing/2014/main" id="{0CB345D1-ADB4-A4CF-21EE-46502BFD6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620" y="1727660"/>
            <a:ext cx="5169303" cy="3663934"/>
          </a:xfrm>
          <a:prstGeom prst="rect">
            <a:avLst/>
          </a:prstGeom>
        </p:spPr>
      </p:pic>
    </p:spTree>
    <p:extLst>
      <p:ext uri="{BB962C8B-B14F-4D97-AF65-F5344CB8AC3E}">
        <p14:creationId xmlns:p14="http://schemas.microsoft.com/office/powerpoint/2010/main" val="42174852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AF2993-D946-45E7-8652-C8B8B400D7C1}"/>
              </a:ext>
            </a:extLst>
          </p:cNvPr>
          <p:cNvSpPr txBox="1"/>
          <p:nvPr/>
        </p:nvSpPr>
        <p:spPr>
          <a:xfrm>
            <a:off x="338259" y="484111"/>
            <a:ext cx="11515477" cy="63709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prstClr val="white"/>
                </a:solidFill>
                <a:effectLst/>
                <a:uLnTx/>
                <a:uFillTx/>
                <a:latin typeface="Museo Sans Rounded 700" panose="02000000000000000000" pitchFamily="50" charset="0"/>
                <a:ea typeface="+mn-ea"/>
                <a:cs typeface="+mn-cs"/>
              </a:rPr>
              <a:t>Oplossingstaal </a:t>
            </a: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prstClr val="white"/>
                </a:solidFill>
                <a:effectLst/>
                <a:uLnTx/>
                <a:uFillTx/>
                <a:latin typeface="Museo Sans Rounded 700" panose="02000000000000000000" pitchFamily="50" charset="0"/>
                <a:ea typeface="+mn-ea"/>
                <a:cs typeface="+mn-cs"/>
              </a:rPr>
              <a:t>=</a:t>
            </a: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prstClr val="white"/>
                </a:solidFill>
                <a:effectLst/>
                <a:uLnTx/>
                <a:uFillTx/>
                <a:latin typeface="Museo Sans Rounded 700" panose="02000000000000000000" pitchFamily="50" charset="0"/>
                <a:ea typeface="+mn-ea"/>
                <a:cs typeface="+mn-cs"/>
              </a:rPr>
              <a:t>positief taalgebruik</a:t>
            </a: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white"/>
                </a:solidFill>
                <a:effectLst/>
                <a:uLnTx/>
                <a:uFillTx/>
                <a:latin typeface="Museo Sans Rounded 700" panose="02000000000000000000" pitchFamily="50" charset="0"/>
                <a:ea typeface="+mn-ea"/>
                <a:cs typeface="+mn-cs"/>
              </a:rPr>
              <a:t>= </a:t>
            </a: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prstClr val="white"/>
                </a:solidFill>
                <a:effectLst/>
                <a:uLnTx/>
                <a:uFillTx/>
                <a:latin typeface="Museo Sans Rounded 700" panose="02000000000000000000" pitchFamily="50" charset="0"/>
                <a:ea typeface="+mn-ea"/>
                <a:cs typeface="+mn-cs"/>
              </a:rPr>
              <a:t>in </a:t>
            </a:r>
            <a:r>
              <a:rPr lang="nl-NL" sz="2800" b="1" dirty="0">
                <a:solidFill>
                  <a:prstClr val="white"/>
                </a:solidFill>
                <a:latin typeface="Museo Sans Rounded 700" panose="02000000000000000000" pitchFamily="50" charset="0"/>
              </a:rPr>
              <a:t>een</a:t>
            </a:r>
            <a:r>
              <a:rPr kumimoji="0" lang="nl-NL" sz="2800" b="1" i="0" u="none" strike="noStrike" kern="1200" cap="none" spc="0" normalizeH="0" baseline="0" noProof="0" dirty="0">
                <a:ln>
                  <a:noFill/>
                </a:ln>
                <a:solidFill>
                  <a:srgbClr val="EC008C"/>
                </a:solidFill>
                <a:effectLst/>
                <a:uLnTx/>
                <a:uFillTx/>
                <a:latin typeface="Museo Sans Rounded 700" panose="02000000000000000000" pitchFamily="50" charset="0"/>
                <a:ea typeface="+mn-ea"/>
                <a:cs typeface="+mn-cs"/>
              </a:rPr>
              <a:t> gesprek </a:t>
            </a:r>
            <a:r>
              <a:rPr kumimoji="0" lang="nl-NL" sz="2800" b="1" i="0" u="none" strike="noStrike" kern="1200" cap="none" spc="0" normalizeH="0" baseline="0" noProof="0" dirty="0">
                <a:ln>
                  <a:noFill/>
                </a:ln>
                <a:solidFill>
                  <a:prstClr val="white"/>
                </a:solidFill>
                <a:effectLst/>
                <a:uLnTx/>
                <a:uFillTx/>
                <a:latin typeface="Museo Sans Rounded 700" panose="02000000000000000000" pitchFamily="50" charset="0"/>
                <a:ea typeface="+mn-ea"/>
                <a:cs typeface="+mn-cs"/>
              </a:rPr>
              <a:t>is dit belangrijk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prstClr val="white"/>
              </a:solidFill>
              <a:effectLst/>
              <a:uLnTx/>
              <a:uFillTx/>
              <a:latin typeface="Museo Sans Rounded 7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prstClr val="white"/>
              </a:solidFill>
              <a:effectLst/>
              <a:uLnTx/>
              <a:uFillTx/>
              <a:latin typeface="Museo Sans Rounded 7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EC008C"/>
                </a:solidFill>
                <a:effectLst/>
                <a:uLnTx/>
                <a:uFillTx/>
                <a:latin typeface="Museo Sans Rounded 700" panose="02000000000000000000" pitchFamily="50" charset="0"/>
                <a:ea typeface="+mn-ea"/>
                <a:cs typeface="+mn-cs"/>
              </a:rPr>
              <a:t>Je denkt/praat dan: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white"/>
                </a:solidFill>
                <a:effectLst/>
                <a:uLnTx/>
                <a:uFillTx/>
                <a:latin typeface="Museo Sans Rounded 700" panose="02000000000000000000" pitchFamily="50" charset="0"/>
                <a:ea typeface="+mn-ea"/>
                <a:cs typeface="+mn-cs"/>
              </a:rPr>
              <a:t>      </a:t>
            </a:r>
            <a:r>
              <a:rPr kumimoji="0" lang="nl-NL" sz="2400" b="0" i="0" u="none" strike="noStrike" kern="1200" cap="none" spc="0" normalizeH="0" baseline="0" noProof="0" dirty="0">
                <a:ln>
                  <a:noFill/>
                </a:ln>
                <a:solidFill>
                  <a:prstClr val="white"/>
                </a:solidFill>
                <a:effectLst/>
                <a:uLnTx/>
                <a:uFillTx/>
                <a:latin typeface="Museo Sans Rounded 700" panose="02000000000000000000" pitchFamily="50" charset="0"/>
                <a:ea typeface="+mn-ea"/>
                <a:cs typeface="+mn-cs"/>
              </a:rPr>
              <a:t>In mogelijkheden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white"/>
                </a:solidFill>
                <a:effectLst/>
                <a:uLnTx/>
                <a:uFillTx/>
                <a:latin typeface="Museo Sans Rounded 700" panose="02000000000000000000" pitchFamily="50" charset="0"/>
                <a:ea typeface="+mn-ea"/>
                <a:cs typeface="+mn-cs"/>
              </a:rPr>
              <a:t>     </a:t>
            </a:r>
            <a:r>
              <a:rPr kumimoji="0" lang="nl-NL" sz="2400" b="0" i="0" u="none" strike="noStrike" kern="1200" cap="none" spc="0" normalizeH="0" baseline="0" noProof="0" dirty="0">
                <a:ln>
                  <a:noFill/>
                </a:ln>
                <a:solidFill>
                  <a:prstClr val="white"/>
                </a:solidFill>
                <a:effectLst/>
                <a:uLnTx/>
                <a:uFillTx/>
                <a:latin typeface="Museo Sans Rounded 700" panose="02000000000000000000" pitchFamily="50" charset="0"/>
                <a:ea typeface="+mn-ea"/>
                <a:cs typeface="+mn-cs"/>
              </a:rPr>
              <a:t>T</a:t>
            </a:r>
            <a:r>
              <a:rPr kumimoji="0" lang="nl-NL" sz="2400" b="0" i="0" u="none" strike="noStrike" kern="1200" cap="none" spc="0" normalizeH="0" baseline="0" noProof="0" dirty="0" err="1">
                <a:ln>
                  <a:noFill/>
                </a:ln>
                <a:solidFill>
                  <a:prstClr val="white"/>
                </a:solidFill>
                <a:effectLst/>
                <a:uLnTx/>
                <a:uFillTx/>
                <a:latin typeface="Museo Sans Rounded 700" panose="02000000000000000000" pitchFamily="50" charset="0"/>
                <a:ea typeface="+mn-ea"/>
                <a:cs typeface="+mn-cs"/>
              </a:rPr>
              <a:t>oekomstgericht</a:t>
            </a:r>
            <a:endParaRPr kumimoji="0" lang="nl-NL" sz="2400" b="0" i="0" u="none" strike="noStrike" kern="1200" cap="none" spc="0" normalizeH="0" baseline="0" noProof="0" dirty="0">
              <a:ln>
                <a:noFill/>
              </a:ln>
              <a:solidFill>
                <a:prstClr val="white"/>
              </a:solidFill>
              <a:effectLst/>
              <a:uLnTx/>
              <a:uFillTx/>
              <a:latin typeface="Museo Sans Rounded 7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1" i="0" u="none" strike="noStrike" kern="1200" cap="none" spc="0" normalizeH="0" baseline="0" noProof="0" dirty="0">
              <a:ln>
                <a:noFill/>
              </a:ln>
              <a:solidFill>
                <a:prstClr val="white"/>
              </a:solidFill>
              <a:effectLst/>
              <a:uLnTx/>
              <a:uFillTx/>
              <a:latin typeface="Museo Sans Rounded 7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EC008C"/>
                </a:solidFill>
                <a:effectLst/>
                <a:uLnTx/>
                <a:uFillTx/>
                <a:latin typeface="Museo Sans Rounded 700" panose="02000000000000000000" pitchFamily="50" charset="0"/>
                <a:ea typeface="+mn-ea"/>
                <a:cs typeface="+mn-cs"/>
              </a:rPr>
              <a:t>En je laat de cliënt nadenken over zijn: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white"/>
                </a:solidFill>
                <a:effectLst/>
                <a:uLnTx/>
                <a:uFillTx/>
                <a:latin typeface="Museo Sans Rounded 700" panose="02000000000000000000" pitchFamily="50" charset="0"/>
                <a:ea typeface="+mn-ea"/>
                <a:cs typeface="+mn-cs"/>
              </a:rPr>
              <a:t>     Wensen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white"/>
                </a:solidFill>
                <a:effectLst/>
                <a:uLnTx/>
                <a:uFillTx/>
                <a:latin typeface="Museo Sans Rounded 700" panose="02000000000000000000" pitchFamily="50" charset="0"/>
                <a:ea typeface="+mn-ea"/>
                <a:cs typeface="+mn-cs"/>
              </a:rPr>
              <a:t>     Behoeften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white"/>
                </a:solidFill>
                <a:effectLst/>
                <a:uLnTx/>
                <a:uFillTx/>
                <a:latin typeface="Museo Sans Rounded 700" panose="02000000000000000000" pitchFamily="50" charset="0"/>
                <a:ea typeface="+mn-ea"/>
                <a:cs typeface="+mn-cs"/>
              </a:rPr>
              <a:t>     Mogelijkheden</a:t>
            </a:r>
            <a:r>
              <a:rPr kumimoji="0" lang="nl-NL" sz="2400" b="0" i="1" u="none" strike="noStrike" kern="1200" cap="none" spc="0" normalizeH="0" baseline="0" noProof="0" dirty="0">
                <a:ln>
                  <a:noFill/>
                </a:ln>
                <a:solidFill>
                  <a:prstClr val="white"/>
                </a:solidFill>
                <a:effectLst/>
                <a:uLnTx/>
                <a:uFillTx/>
                <a:latin typeface="Museo Sans Rounded 700" panose="02000000000000000000" pitchFamily="50" charset="0"/>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nl-NL" sz="2400" b="0" i="1" u="none" strike="noStrike" kern="1200" cap="none" spc="0" normalizeH="0" baseline="0" noProof="0" dirty="0">
              <a:ln>
                <a:noFill/>
              </a:ln>
              <a:solidFill>
                <a:prstClr val="white"/>
              </a:solidFill>
              <a:effectLst/>
              <a:uLnTx/>
              <a:uFillTx/>
              <a:latin typeface="Museo Sans Rounded 700" panose="02000000000000000000"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nl-NL" sz="2400" b="0" i="1" u="none" strike="noStrike" kern="1200" cap="none" spc="0" normalizeH="0" baseline="0" noProof="0" dirty="0">
              <a:ln>
                <a:noFill/>
              </a:ln>
              <a:solidFill>
                <a:prstClr val="white"/>
              </a:solidFill>
              <a:effectLst/>
              <a:uLnTx/>
              <a:uFillTx/>
              <a:latin typeface="Museo Sans Rounded 700" panose="02000000000000000000" pitchFamily="50" charset="0"/>
              <a:ea typeface="+mn-ea"/>
              <a:cs typeface="+mn-cs"/>
            </a:endParaRPr>
          </a:p>
        </p:txBody>
      </p:sp>
      <p:cxnSp>
        <p:nvCxnSpPr>
          <p:cNvPr id="4" name="Verbindingslijn: gekromd 3">
            <a:extLst>
              <a:ext uri="{FF2B5EF4-FFF2-40B4-BE49-F238E27FC236}">
                <a16:creationId xmlns:a16="http://schemas.microsoft.com/office/drawing/2014/main" id="{E8176216-B214-6E6A-7EF2-B4A70F056BF5}"/>
              </a:ext>
            </a:extLst>
          </p:cNvPr>
          <p:cNvCxnSpPr>
            <a:cxnSpLocks/>
          </p:cNvCxnSpPr>
          <p:nvPr/>
        </p:nvCxnSpPr>
        <p:spPr>
          <a:xfrm>
            <a:off x="5542383" y="5248124"/>
            <a:ext cx="1250302" cy="382555"/>
          </a:xfrm>
          <a:prstGeom prst="curvedConnector3">
            <a:avLst>
              <a:gd name="adj1" fmla="val 50000"/>
            </a:avLst>
          </a:prstGeom>
          <a:ln w="38100">
            <a:solidFill>
              <a:srgbClr val="007586"/>
            </a:solidFill>
            <a:tailEnd type="triangle"/>
          </a:ln>
        </p:spPr>
        <p:style>
          <a:lnRef idx="1">
            <a:schemeClr val="accent1"/>
          </a:lnRef>
          <a:fillRef idx="0">
            <a:schemeClr val="accent1"/>
          </a:fillRef>
          <a:effectRef idx="0">
            <a:schemeClr val="accent1"/>
          </a:effectRef>
          <a:fontRef idx="minor">
            <a:schemeClr val="tx1"/>
          </a:fontRef>
        </p:style>
      </p:cxnSp>
      <p:sp>
        <p:nvSpPr>
          <p:cNvPr id="5" name="Rechthoek: afgeronde hoeken 4">
            <a:extLst>
              <a:ext uri="{FF2B5EF4-FFF2-40B4-BE49-F238E27FC236}">
                <a16:creationId xmlns:a16="http://schemas.microsoft.com/office/drawing/2014/main" id="{4B0FEC18-DCD5-C2C3-85E4-626583D3C183}"/>
              </a:ext>
            </a:extLst>
          </p:cNvPr>
          <p:cNvSpPr/>
          <p:nvPr/>
        </p:nvSpPr>
        <p:spPr>
          <a:xfrm>
            <a:off x="7315200" y="4122360"/>
            <a:ext cx="4230188" cy="2251529"/>
          </a:xfrm>
          <a:prstGeom prst="roundRect">
            <a:avLst/>
          </a:prstGeom>
          <a:solidFill>
            <a:srgbClr val="007586"/>
          </a:solidFill>
          <a:ln>
            <a:solidFill>
              <a:srgbClr val="007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b="1" dirty="0">
                <a:solidFill>
                  <a:prstClr val="white"/>
                </a:solidFill>
                <a:latin typeface="Calibri" panose="020F0502020204030204"/>
              </a:rPr>
              <a:t>Je s</a:t>
            </a:r>
            <a:r>
              <a:rPr kumimoji="0" lang="nl-NL" sz="2400" b="1" i="0" u="none" strike="noStrike" kern="1200" cap="none" spc="0" normalizeH="0" baseline="0" noProof="0" dirty="0" err="1">
                <a:ln>
                  <a:noFill/>
                </a:ln>
                <a:solidFill>
                  <a:prstClr val="white"/>
                </a:solidFill>
                <a:effectLst/>
                <a:uLnTx/>
                <a:uFillTx/>
                <a:latin typeface="Calibri" panose="020F0502020204030204"/>
                <a:ea typeface="+mn-ea"/>
                <a:cs typeface="+mn-cs"/>
              </a:rPr>
              <a:t>timuleert</a:t>
            </a:r>
            <a:r>
              <a:rPr kumimoji="0" lang="nl-NL" sz="2400" b="1"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white"/>
                </a:solidFill>
                <a:effectLst/>
                <a:uLnTx/>
                <a:uFillTx/>
                <a:latin typeface="Calibri" panose="020F0502020204030204"/>
                <a:ea typeface="+mn-ea"/>
                <a:cs typeface="+mn-cs"/>
              </a:rPr>
              <a:t>eigen regie &amp; zelfredzaamheid</a:t>
            </a:r>
          </a:p>
        </p:txBody>
      </p:sp>
      <p:pic>
        <p:nvPicPr>
          <p:cNvPr id="3" name="Picture 44" descr="Icon&#10;&#10;Description automatically generated">
            <a:extLst>
              <a:ext uri="{FF2B5EF4-FFF2-40B4-BE49-F238E27FC236}">
                <a16:creationId xmlns:a16="http://schemas.microsoft.com/office/drawing/2014/main" id="{3F9C44E5-4F3F-AEE1-0819-23F215B304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794" y="3972258"/>
            <a:ext cx="227818" cy="218737"/>
          </a:xfrm>
          <a:prstGeom prst="rect">
            <a:avLst/>
          </a:prstGeom>
        </p:spPr>
      </p:pic>
      <p:pic>
        <p:nvPicPr>
          <p:cNvPr id="6" name="Picture 44" descr="Icon&#10;&#10;Description automatically generated">
            <a:extLst>
              <a:ext uri="{FF2B5EF4-FFF2-40B4-BE49-F238E27FC236}">
                <a16:creationId xmlns:a16="http://schemas.microsoft.com/office/drawing/2014/main" id="{E46AAB09-3EC7-0A66-23E4-5C6536739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794" y="4992559"/>
            <a:ext cx="227818" cy="218737"/>
          </a:xfrm>
          <a:prstGeom prst="rect">
            <a:avLst/>
          </a:prstGeom>
        </p:spPr>
      </p:pic>
      <p:pic>
        <p:nvPicPr>
          <p:cNvPr id="7" name="Picture 44" descr="Icon&#10;&#10;Description automatically generated">
            <a:extLst>
              <a:ext uri="{FF2B5EF4-FFF2-40B4-BE49-F238E27FC236}">
                <a16:creationId xmlns:a16="http://schemas.microsoft.com/office/drawing/2014/main" id="{90591C7C-6980-1BE8-E03A-0D55B7D8E4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794" y="5362713"/>
            <a:ext cx="227818" cy="218737"/>
          </a:xfrm>
          <a:prstGeom prst="rect">
            <a:avLst/>
          </a:prstGeom>
        </p:spPr>
      </p:pic>
      <p:pic>
        <p:nvPicPr>
          <p:cNvPr id="8" name="Picture 44" descr="Icon&#10;&#10;Description automatically generated">
            <a:extLst>
              <a:ext uri="{FF2B5EF4-FFF2-40B4-BE49-F238E27FC236}">
                <a16:creationId xmlns:a16="http://schemas.microsoft.com/office/drawing/2014/main" id="{16162C7C-921E-1F9C-0A13-3E0129D284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794" y="5750959"/>
            <a:ext cx="227818" cy="218737"/>
          </a:xfrm>
          <a:prstGeom prst="rect">
            <a:avLst/>
          </a:prstGeom>
        </p:spPr>
      </p:pic>
      <p:pic>
        <p:nvPicPr>
          <p:cNvPr id="9" name="Picture 44" descr="Icon&#10;&#10;Description automatically generated">
            <a:extLst>
              <a:ext uri="{FF2B5EF4-FFF2-40B4-BE49-F238E27FC236}">
                <a16:creationId xmlns:a16="http://schemas.microsoft.com/office/drawing/2014/main" id="{0E4CAEA6-4F04-FE64-90A5-9F0F659816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794" y="3613205"/>
            <a:ext cx="227818" cy="218737"/>
          </a:xfrm>
          <a:prstGeom prst="rect">
            <a:avLst/>
          </a:prstGeom>
        </p:spPr>
      </p:pic>
    </p:spTree>
    <p:extLst>
      <p:ext uri="{BB962C8B-B14F-4D97-AF65-F5344CB8AC3E}">
        <p14:creationId xmlns:p14="http://schemas.microsoft.com/office/powerpoint/2010/main" val="35478272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64D3DF3-17F5-42AA-B575-7F6E084BDA9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61988DC-5E3D-12B9-FE80-555E461CCEE7}"/>
              </a:ext>
            </a:extLst>
          </p:cNvPr>
          <p:cNvSpPr txBox="1"/>
          <p:nvPr/>
        </p:nvSpPr>
        <p:spPr>
          <a:xfrm>
            <a:off x="338261" y="663221"/>
            <a:ext cx="11515477" cy="643253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EC008C"/>
                </a:solidFill>
                <a:effectLst/>
                <a:uLnTx/>
                <a:uFillTx/>
                <a:latin typeface="Museo Sans Rounded 500" panose="02000000000000000000"/>
                <a:ea typeface="+mn-ea"/>
                <a:cs typeface="+mn-cs"/>
              </a:rPr>
              <a:t>Goed positief taalgebruik = keuze:</a:t>
            </a: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800" b="0" i="1" u="none" strike="noStrike" kern="1200" cap="none" spc="0" normalizeH="0" baseline="0" noProof="0" dirty="0">
                <a:ln>
                  <a:noFill/>
                </a:ln>
                <a:solidFill>
                  <a:schemeClr val="bg1"/>
                </a:solidFill>
                <a:effectLst/>
                <a:uLnTx/>
                <a:uFillTx/>
                <a:latin typeface="Museo Sans Rounded 500" panose="02000000000000000000"/>
                <a:ea typeface="+mn-ea"/>
                <a:cs typeface="+mn-cs"/>
              </a:rPr>
              <a:t>Welk woord kies je?</a:t>
            </a: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800" b="0" i="1" u="none" strike="noStrike" kern="1200" cap="none" spc="0" normalizeH="0" baseline="0" noProof="0" dirty="0">
                <a:ln>
                  <a:noFill/>
                </a:ln>
                <a:solidFill>
                  <a:schemeClr val="bg1"/>
                </a:solidFill>
                <a:effectLst/>
                <a:uLnTx/>
                <a:uFillTx/>
                <a:latin typeface="Museo Sans Rounded 500" panose="02000000000000000000"/>
                <a:ea typeface="+mn-ea"/>
                <a:cs typeface="+mn-cs"/>
              </a:rPr>
              <a:t>Met welke insteek stel je de vraag?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1" i="0" u="none" strike="noStrike" kern="1200" cap="none" spc="0" normalizeH="0" baseline="0" noProof="0" dirty="0">
              <a:ln>
                <a:noFill/>
              </a:ln>
              <a:solidFill>
                <a:srgbClr val="EC008C"/>
              </a:solidFill>
              <a:effectLst/>
              <a:uLnTx/>
              <a:uFillTx/>
              <a:latin typeface="Museo Sans Rounded 500" panose="0200000000000000000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1" i="0" u="none" strike="noStrike" kern="1200" cap="none" spc="0" normalizeH="0" baseline="0" noProof="0" dirty="0">
              <a:ln>
                <a:noFill/>
              </a:ln>
              <a:solidFill>
                <a:srgbClr val="EC008C"/>
              </a:solidFill>
              <a:effectLst/>
              <a:uLnTx/>
              <a:uFillTx/>
              <a:latin typeface="Museo Sans Rounded 500" panose="0200000000000000000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000" b="1" i="0" u="sng" strike="noStrike" kern="1200" cap="none" spc="0" normalizeH="0" baseline="0" noProof="0" dirty="0">
                <a:ln>
                  <a:noFill/>
                </a:ln>
                <a:solidFill>
                  <a:srgbClr val="EC008C"/>
                </a:solidFill>
                <a:effectLst/>
                <a:uLnTx/>
                <a:uFillTx/>
                <a:latin typeface="Museo Sans Rounded 500" panose="02000000000000000000"/>
                <a:ea typeface="+mn-ea"/>
                <a:cs typeface="+mn-cs"/>
              </a:rPr>
              <a:t>Samen oefenen:</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nl-NL" sz="2000" b="1" i="0" u="none" strike="noStrike" kern="1200" cap="none" spc="0" normalizeH="0" baseline="0" noProof="0" dirty="0">
              <a:ln>
                <a:noFill/>
              </a:ln>
              <a:solidFill>
                <a:srgbClr val="EC008C"/>
              </a:solidFill>
              <a:effectLst/>
              <a:uLnTx/>
              <a:uFillTx/>
              <a:latin typeface="Museo Sans Rounded 500" panose="0200000000000000000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srgbClr val="EC008C"/>
                </a:solidFill>
                <a:effectLst/>
                <a:uLnTx/>
                <a:uFillTx/>
                <a:latin typeface="Museo Sans Rounded 500" panose="02000000000000000000"/>
                <a:ea typeface="+mn-ea"/>
                <a:cs typeface="+mn-cs"/>
              </a:rPr>
              <a:t>Voorbeeld 1</a:t>
            </a: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schemeClr val="bg1"/>
                </a:solidFill>
                <a:effectLst/>
                <a:uLnTx/>
                <a:uFillTx/>
                <a:latin typeface="Museo Sans Rounded 500" panose="02000000000000000000"/>
                <a:ea typeface="+mn-ea"/>
                <a:cs typeface="+mn-cs"/>
              </a:rPr>
              <a:t>Laten we eens kijken </a:t>
            </a:r>
            <a:r>
              <a:rPr lang="nl-NL" sz="2000" b="1" dirty="0">
                <a:solidFill>
                  <a:schemeClr val="bg1"/>
                </a:solidFill>
                <a:latin typeface="Museo Sans Rounded 500" panose="02000000000000000000"/>
              </a:rPr>
              <a:t>waarom het niet lukt</a:t>
            </a:r>
            <a:r>
              <a:rPr kumimoji="0" lang="nl-NL" sz="2000" b="1" i="0" u="none" strike="noStrike" kern="1200" cap="none" spc="0" normalizeH="0" baseline="0" noProof="0" dirty="0">
                <a:ln>
                  <a:noFill/>
                </a:ln>
                <a:solidFill>
                  <a:schemeClr val="bg1"/>
                </a:solidFill>
                <a:effectLst/>
                <a:uLnTx/>
                <a:uFillTx/>
                <a:latin typeface="Museo Sans Rounded 500" panose="02000000000000000000"/>
                <a:ea typeface="+mn-ea"/>
                <a:cs typeface="+mn-cs"/>
              </a:rPr>
              <a:t>?</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nl-NL" sz="2000" b="1" i="0" u="none" strike="noStrike" kern="1200" cap="none" spc="0" normalizeH="0" baseline="0" noProof="0" dirty="0">
              <a:ln>
                <a:noFill/>
              </a:ln>
              <a:solidFill>
                <a:srgbClr val="EC008C"/>
              </a:solidFill>
              <a:effectLst/>
              <a:uLnTx/>
              <a:uFillTx/>
              <a:latin typeface="Museo Sans Rounded 500" panose="0200000000000000000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srgbClr val="EC008C"/>
                </a:solidFill>
                <a:effectLst/>
                <a:uLnTx/>
                <a:uFillTx/>
                <a:latin typeface="Museo Sans Rounded 500" panose="02000000000000000000"/>
                <a:ea typeface="+mn-ea"/>
                <a:cs typeface="+mn-cs"/>
              </a:rPr>
              <a:t>Voorbeeld 2</a:t>
            </a: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schemeClr val="bg1"/>
                </a:solidFill>
                <a:effectLst/>
                <a:uLnTx/>
                <a:uFillTx/>
                <a:latin typeface="Museo Sans Rounded 500" panose="02000000000000000000"/>
                <a:ea typeface="+mn-ea"/>
                <a:cs typeface="+mn-cs"/>
              </a:rPr>
              <a:t>Welke problemen heeft u?</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nl-NL" sz="2000" b="1" i="0" u="none" strike="noStrike" kern="1200" cap="none" spc="0" normalizeH="0" baseline="0" noProof="0" dirty="0">
              <a:ln>
                <a:noFill/>
              </a:ln>
              <a:solidFill>
                <a:srgbClr val="EC008C"/>
              </a:solidFill>
              <a:effectLst/>
              <a:uLnTx/>
              <a:uFillTx/>
              <a:latin typeface="Museo Sans Rounded 500" panose="0200000000000000000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srgbClr val="EC008C"/>
                </a:solidFill>
                <a:effectLst/>
                <a:uLnTx/>
                <a:uFillTx/>
                <a:latin typeface="Museo Sans Rounded 500" panose="02000000000000000000"/>
                <a:ea typeface="+mn-ea"/>
                <a:cs typeface="+mn-cs"/>
              </a:rPr>
              <a:t>Voorbeeld 3</a:t>
            </a: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schemeClr val="bg1"/>
                </a:solidFill>
                <a:effectLst/>
                <a:uLnTx/>
                <a:uFillTx/>
                <a:latin typeface="Museo Sans Rounded 500" panose="02000000000000000000"/>
                <a:ea typeface="+mn-ea"/>
                <a:cs typeface="+mn-cs"/>
              </a:rPr>
              <a:t>Wat zijn de risico’s?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prstClr val="white"/>
              </a:solidFill>
              <a:effectLst/>
              <a:uLnTx/>
              <a:uFillTx/>
              <a:latin typeface="Museo Sans Rounded 7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prstClr val="white"/>
              </a:solidFill>
              <a:effectLst/>
              <a:uLnTx/>
              <a:uFillTx/>
              <a:latin typeface="Museo Sans Rounded 700" panose="02000000000000000000"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nl-NL" sz="2400" b="0" i="1" u="none" strike="noStrike" kern="1200" cap="none" spc="0" normalizeH="0" baseline="0" noProof="0" dirty="0">
              <a:ln>
                <a:noFill/>
              </a:ln>
              <a:solidFill>
                <a:prstClr val="white"/>
              </a:solidFill>
              <a:effectLst/>
              <a:uLnTx/>
              <a:uFillTx/>
              <a:latin typeface="Museo Sans Rounded 700" panose="02000000000000000000"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nl-NL" sz="2400" b="0" i="1" u="none" strike="noStrike" kern="1200" cap="none" spc="0" normalizeH="0" baseline="0" noProof="0" dirty="0">
              <a:ln>
                <a:noFill/>
              </a:ln>
              <a:solidFill>
                <a:prstClr val="white"/>
              </a:solidFill>
              <a:effectLst/>
              <a:uLnTx/>
              <a:uFillTx/>
              <a:latin typeface="Museo Sans Rounded 700" panose="02000000000000000000" pitchFamily="50" charset="0"/>
              <a:ea typeface="+mn-ea"/>
              <a:cs typeface="+mn-cs"/>
            </a:endParaRPr>
          </a:p>
        </p:txBody>
      </p:sp>
    </p:spTree>
    <p:extLst>
      <p:ext uri="{BB962C8B-B14F-4D97-AF65-F5344CB8AC3E}">
        <p14:creationId xmlns:p14="http://schemas.microsoft.com/office/powerpoint/2010/main" val="20320735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64E4D1-4166-4756-AD0D-970F40862E6F}"/>
              </a:ext>
            </a:extLst>
          </p:cNvPr>
          <p:cNvSpPr txBox="1"/>
          <p:nvPr/>
        </p:nvSpPr>
        <p:spPr>
          <a:xfrm>
            <a:off x="6520656" y="163855"/>
            <a:ext cx="5446644" cy="62170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1"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1"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1"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1"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1"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1"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1"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1"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schemeClr val="bg1"/>
              </a:solidFill>
              <a:effectLst/>
              <a:uLnTx/>
              <a:uFillTx/>
              <a:latin typeface="Museo Sans Rounded 500" panose="020000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b="1" dirty="0">
              <a:solidFill>
                <a:schemeClr val="bg1"/>
              </a:solidFill>
              <a:latin typeface="Museo Sans Rounded 500" panose="020000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chemeClr val="bg1"/>
                </a:solidFill>
                <a:effectLst/>
                <a:uLnTx/>
                <a:uFillTx/>
                <a:latin typeface="Museo Sans Rounded 500" panose="02000000000000000000" pitchFamily="50" charset="0"/>
                <a:ea typeface="+mn-ea"/>
                <a:cs typeface="+mn-cs"/>
              </a:rPr>
              <a:t>Door een openingszin mét positief taalgebruik zet je meteen de </a:t>
            </a:r>
            <a:r>
              <a:rPr kumimoji="0" lang="en-US" sz="2200" b="1" i="0" u="sng" strike="noStrike" kern="1200" cap="none" spc="0" normalizeH="0" baseline="0" noProof="0" dirty="0">
                <a:ln>
                  <a:noFill/>
                </a:ln>
                <a:solidFill>
                  <a:schemeClr val="bg1"/>
                </a:solidFill>
                <a:effectLst/>
                <a:uLnTx/>
                <a:uFillTx/>
                <a:latin typeface="Museo Sans Rounded 500" panose="02000000000000000000" pitchFamily="50" charset="0"/>
                <a:ea typeface="+mn-ea"/>
                <a:cs typeface="+mn-cs"/>
              </a:rPr>
              <a:t>juiste toon </a:t>
            </a:r>
            <a:r>
              <a:rPr kumimoji="0" lang="en-US" sz="2200" b="1" i="0" u="none" strike="noStrike" kern="1200" cap="none" spc="0" normalizeH="0" baseline="0" noProof="0" dirty="0">
                <a:ln>
                  <a:noFill/>
                </a:ln>
                <a:solidFill>
                  <a:schemeClr val="bg1"/>
                </a:solidFill>
                <a:effectLst/>
                <a:uLnTx/>
                <a:uFillTx/>
                <a:latin typeface="Museo Sans Rounded 500" panose="02000000000000000000" pitchFamily="50" charset="0"/>
                <a:ea typeface="+mn-ea"/>
                <a:cs typeface="+mn-cs"/>
              </a:rPr>
              <a:t>in het gesprek.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srgbClr val="EC008C"/>
              </a:solidFill>
              <a:effectLst/>
              <a:uLnTx/>
              <a:uFillTx/>
              <a:latin typeface="Museo Sans Rounded 5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srgbClr val="EC008C"/>
              </a:solidFill>
              <a:effectLst/>
              <a:uLnTx/>
              <a:uFillTx/>
              <a:latin typeface="Museo Sans Rounded 500" panose="020000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p:txBody>
      </p:sp>
      <p:sp>
        <p:nvSpPr>
          <p:cNvPr id="2" name="Tekstvak 1">
            <a:extLst>
              <a:ext uri="{FF2B5EF4-FFF2-40B4-BE49-F238E27FC236}">
                <a16:creationId xmlns:a16="http://schemas.microsoft.com/office/drawing/2014/main" id="{D609997D-35A8-6563-1E33-9545A809F029}"/>
              </a:ext>
            </a:extLst>
          </p:cNvPr>
          <p:cNvSpPr txBox="1"/>
          <p:nvPr/>
        </p:nvSpPr>
        <p:spPr>
          <a:xfrm>
            <a:off x="319261" y="593063"/>
            <a:ext cx="5676022" cy="58169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dirty="0">
              <a:ln>
                <a:noFill/>
              </a:ln>
              <a:solidFill>
                <a:srgbClr val="A6CE39"/>
              </a:solidFill>
              <a:effectLst/>
              <a:uLnTx/>
              <a:uFillTx/>
              <a:latin typeface="Museo Sans Rounded 500" panose="0200000000000000000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srgbClr val="A6CE39"/>
                </a:solidFill>
                <a:effectLst/>
                <a:uLnTx/>
                <a:uFillTx/>
                <a:latin typeface="Museo Sans Rounded 500" panose="02000000000000000000"/>
                <a:ea typeface="+mn-ea"/>
                <a:cs typeface="+mn-cs"/>
              </a:rPr>
              <a:t>In het begin kan het even wennen zijn.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i="1" u="none" strike="noStrike" kern="1200" cap="none" spc="0" normalizeH="0" baseline="0" noProof="0" dirty="0">
                <a:ln>
                  <a:noFill/>
                </a:ln>
                <a:solidFill>
                  <a:srgbClr val="EC008C"/>
                </a:solidFill>
                <a:effectLst/>
                <a:uLnTx/>
                <a:uFillTx/>
                <a:latin typeface="Museo Sans Rounded 500" panose="02000000000000000000"/>
                <a:ea typeface="+mn-ea"/>
                <a:cs typeface="+mn-cs"/>
              </a:rPr>
              <a:t>Het is een andere manier van denken en werken.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1" i="0" u="none" strike="noStrike" kern="1200" cap="none" spc="0" normalizeH="0" baseline="0" noProof="0" dirty="0">
              <a:ln>
                <a:noFill/>
              </a:ln>
              <a:solidFill>
                <a:srgbClr val="A6CE39"/>
              </a:solidFill>
              <a:effectLst/>
              <a:uLnTx/>
              <a:uFillTx/>
              <a:latin typeface="Museo Sans Rounded 500" panose="0200000000000000000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EC008C"/>
                </a:solidFill>
                <a:effectLst/>
                <a:uLnTx/>
                <a:uFillTx/>
                <a:latin typeface="Museo Sans Rounded 500" panose="02000000000000000000"/>
                <a:ea typeface="+mn-ea"/>
                <a:cs typeface="+mn-cs"/>
              </a:rPr>
              <a:t>Iedereen kan het leren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1" i="0" u="none" strike="noStrike" kern="1200" cap="none" spc="0" normalizeH="0" baseline="0" noProof="0" dirty="0">
              <a:ln>
                <a:noFill/>
              </a:ln>
              <a:solidFill>
                <a:srgbClr val="A6CE39"/>
              </a:solidFill>
              <a:effectLst/>
              <a:uLnTx/>
              <a:uFillTx/>
              <a:latin typeface="Museo Sans Rounded 500" panose="0200000000000000000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nl-NL" sz="2000" b="1" dirty="0">
              <a:solidFill>
                <a:srgbClr val="A6CE39"/>
              </a:solidFill>
              <a:latin typeface="Museo Sans Rounded 500" panose="0200000000000000000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1" i="0" u="none" strike="noStrike" kern="1200" cap="none" spc="0" normalizeH="0" baseline="0" noProof="0" dirty="0">
              <a:ln>
                <a:noFill/>
              </a:ln>
              <a:solidFill>
                <a:srgbClr val="A6CE39"/>
              </a:solidFill>
              <a:effectLst/>
              <a:uLnTx/>
              <a:uFillTx/>
              <a:latin typeface="Museo Sans Rounded 500" panose="0200000000000000000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1" i="0" u="none" strike="noStrike" kern="1200" cap="none" spc="0" normalizeH="0" baseline="0" noProof="0" dirty="0">
              <a:ln>
                <a:noFill/>
              </a:ln>
              <a:solidFill>
                <a:srgbClr val="A6CE39"/>
              </a:solidFill>
              <a:effectLst/>
              <a:uLnTx/>
              <a:uFillTx/>
              <a:latin typeface="Museo Sans Rounded 500" panose="0200000000000000000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srgbClr val="A6CE39"/>
                </a:solidFill>
                <a:effectLst/>
                <a:uLnTx/>
                <a:uFillTx/>
                <a:latin typeface="Museo Sans Rounded 500" panose="02000000000000000000"/>
                <a:ea typeface="+mn-ea"/>
                <a:cs typeface="+mn-cs"/>
              </a:rPr>
              <a:t>Door: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srgbClr val="A6CE39"/>
                </a:solidFill>
                <a:effectLst/>
                <a:uLnTx/>
                <a:uFillTx/>
                <a:latin typeface="Museo Sans Rounded 500" panose="02000000000000000000"/>
                <a:ea typeface="+mn-ea"/>
                <a:cs typeface="+mn-cs"/>
              </a:rPr>
              <a:t>Te blijven oefenen in gesprekken.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srgbClr val="A6CE39"/>
                </a:solidFill>
                <a:effectLst/>
                <a:uLnTx/>
                <a:uFillTx/>
                <a:latin typeface="Museo Sans Rounded 500" panose="02000000000000000000"/>
                <a:ea typeface="+mn-ea"/>
                <a:cs typeface="+mn-cs"/>
              </a:rPr>
              <a:t>Of door het in </a:t>
            </a:r>
            <a:r>
              <a:rPr kumimoji="0" lang="nl-NL" sz="2000" b="1" i="0" u="sng" strike="noStrike" kern="1200" cap="none" spc="0" normalizeH="0" baseline="0" noProof="0" dirty="0">
                <a:ln>
                  <a:noFill/>
                </a:ln>
                <a:solidFill>
                  <a:srgbClr val="A6CE39"/>
                </a:solidFill>
                <a:effectLst/>
                <a:uLnTx/>
                <a:uFillTx/>
                <a:latin typeface="Museo Sans Rounded 500" panose="02000000000000000000"/>
                <a:ea typeface="+mn-ea"/>
                <a:cs typeface="+mn-cs"/>
              </a:rPr>
              <a:t>kleine stukjes </a:t>
            </a:r>
            <a:r>
              <a:rPr kumimoji="0" lang="nl-NL" sz="2000" b="1" i="0" u="none" strike="noStrike" kern="1200" cap="none" spc="0" normalizeH="0" baseline="0" noProof="0" dirty="0">
                <a:ln>
                  <a:noFill/>
                </a:ln>
                <a:solidFill>
                  <a:srgbClr val="A6CE39"/>
                </a:solidFill>
                <a:effectLst/>
                <a:uLnTx/>
                <a:uFillTx/>
                <a:latin typeface="Museo Sans Rounded 500" panose="02000000000000000000"/>
                <a:ea typeface="+mn-ea"/>
                <a:cs typeface="+mn-cs"/>
              </a:rPr>
              <a:t>te oefenen.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1" i="0" u="none" strike="noStrike" kern="1200" cap="none" spc="0" normalizeH="0" baseline="0" noProof="0" dirty="0">
              <a:ln>
                <a:noFill/>
              </a:ln>
              <a:solidFill>
                <a:srgbClr val="A6CE39"/>
              </a:solidFill>
              <a:effectLst/>
              <a:uLnTx/>
              <a:uFillTx/>
              <a:latin typeface="Museo Sans Rounded 500" panose="0200000000000000000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1" i="0" u="none" strike="noStrike" kern="1200" cap="none" spc="0" normalizeH="0" baseline="0" noProof="0" dirty="0">
              <a:ln>
                <a:noFill/>
              </a:ln>
              <a:solidFill>
                <a:srgbClr val="A6CE39"/>
              </a:solidFill>
              <a:effectLst/>
              <a:uLnTx/>
              <a:uFillTx/>
              <a:latin typeface="Museo Sans Rounded 500" panose="0200000000000000000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nl-NL" sz="2000" b="1" i="0" u="none" strike="noStrike" kern="1200" cap="none" spc="0" normalizeH="0" baseline="0" noProof="0" dirty="0">
              <a:ln>
                <a:noFill/>
              </a:ln>
              <a:solidFill>
                <a:srgbClr val="A6CE39"/>
              </a:solidFill>
              <a:effectLst/>
              <a:uLnTx/>
              <a:uFillTx/>
              <a:latin typeface="Museo Sans Rounded 500" panose="0200000000000000000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srgbClr val="A6CE39"/>
                </a:solidFill>
                <a:effectLst/>
                <a:uLnTx/>
                <a:uFillTx/>
                <a:latin typeface="Museo Sans Rounded 500" panose="02000000000000000000"/>
                <a:ea typeface="+mn-ea"/>
                <a:cs typeface="+mn-cs"/>
              </a:rPr>
              <a:t>Bijvoorbeeld</a:t>
            </a: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srgbClr val="A6CE39"/>
                </a:solidFill>
                <a:effectLst/>
                <a:uLnTx/>
                <a:uFillTx/>
                <a:latin typeface="Museo Sans Rounded 500" panose="02000000000000000000"/>
                <a:ea typeface="+mn-ea"/>
                <a:cs typeface="+mn-cs"/>
              </a:rPr>
              <a:t>met de openingszin</a:t>
            </a:r>
          </a:p>
        </p:txBody>
      </p:sp>
      <p:pic>
        <p:nvPicPr>
          <p:cNvPr id="6" name="Afbeelding 5">
            <a:extLst>
              <a:ext uri="{FF2B5EF4-FFF2-40B4-BE49-F238E27FC236}">
                <a16:creationId xmlns:a16="http://schemas.microsoft.com/office/drawing/2014/main" id="{277C301E-B848-F42E-6ECE-8299D266CABA}"/>
              </a:ext>
            </a:extLst>
          </p:cNvPr>
          <p:cNvPicPr>
            <a:picLocks noChangeAspect="1"/>
          </p:cNvPicPr>
          <p:nvPr/>
        </p:nvPicPr>
        <p:blipFill>
          <a:blip r:embed="rId3"/>
          <a:stretch>
            <a:fillRect/>
          </a:stretch>
        </p:blipFill>
        <p:spPr>
          <a:xfrm>
            <a:off x="7814822" y="1439261"/>
            <a:ext cx="2639504" cy="2639504"/>
          </a:xfrm>
          <a:prstGeom prst="rect">
            <a:avLst/>
          </a:prstGeom>
        </p:spPr>
      </p:pic>
      <p:cxnSp>
        <p:nvCxnSpPr>
          <p:cNvPr id="4" name="Verbindingslijn: gekromd 3">
            <a:extLst>
              <a:ext uri="{FF2B5EF4-FFF2-40B4-BE49-F238E27FC236}">
                <a16:creationId xmlns:a16="http://schemas.microsoft.com/office/drawing/2014/main" id="{3C8DA9A1-AF6D-7815-780E-FB21CED6F42F}"/>
              </a:ext>
            </a:extLst>
          </p:cNvPr>
          <p:cNvCxnSpPr>
            <a:cxnSpLocks/>
          </p:cNvCxnSpPr>
          <p:nvPr/>
        </p:nvCxnSpPr>
        <p:spPr>
          <a:xfrm>
            <a:off x="2950258" y="4977780"/>
            <a:ext cx="1128761" cy="842575"/>
          </a:xfrm>
          <a:prstGeom prst="curvedConnector3">
            <a:avLst>
              <a:gd name="adj1" fmla="val 50000"/>
            </a:avLst>
          </a:prstGeom>
          <a:ln w="38100">
            <a:solidFill>
              <a:srgbClr val="00758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69290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AF2993-D946-45E7-8652-C8B8B400D7C1}"/>
              </a:ext>
            </a:extLst>
          </p:cNvPr>
          <p:cNvSpPr txBox="1"/>
          <p:nvPr/>
        </p:nvSpPr>
        <p:spPr>
          <a:xfrm>
            <a:off x="338261" y="543166"/>
            <a:ext cx="11515477" cy="5570756"/>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nl-NL" sz="2400" b="1" dirty="0">
                <a:solidFill>
                  <a:srgbClr val="EC008C"/>
                </a:solidFill>
                <a:latin typeface="Museo Sans Rounded 700" panose="02000000000000000000" pitchFamily="50" charset="0"/>
              </a:rPr>
              <a:t>V</a:t>
            </a:r>
            <a:r>
              <a:rPr kumimoji="0" lang="nl-NL" sz="2400" b="1" i="0" u="none" strike="noStrike" kern="1200" cap="none" spc="0" normalizeH="0" baseline="0" noProof="0" dirty="0" err="1">
                <a:ln>
                  <a:noFill/>
                </a:ln>
                <a:solidFill>
                  <a:srgbClr val="EC008C"/>
                </a:solidFill>
                <a:effectLst/>
                <a:uLnTx/>
                <a:uFillTx/>
                <a:latin typeface="Museo Sans Rounded 700" panose="02000000000000000000" pitchFamily="50" charset="0"/>
                <a:ea typeface="+mn-ea"/>
                <a:cs typeface="+mn-cs"/>
              </a:rPr>
              <a:t>erschillende</a:t>
            </a:r>
            <a:r>
              <a:rPr kumimoji="0" lang="nl-NL" sz="2400" b="1" i="0" u="none" strike="noStrike" kern="1200" cap="none" spc="0" normalizeH="0" baseline="0" noProof="0" dirty="0">
                <a:ln>
                  <a:noFill/>
                </a:ln>
                <a:solidFill>
                  <a:srgbClr val="EC008C"/>
                </a:solidFill>
                <a:effectLst/>
                <a:uLnTx/>
                <a:uFillTx/>
                <a:latin typeface="Museo Sans Rounded 700" panose="02000000000000000000" pitchFamily="50" charset="0"/>
                <a:ea typeface="+mn-ea"/>
                <a:cs typeface="+mn-cs"/>
              </a:rPr>
              <a:t> openingszinnen</a:t>
            </a:r>
            <a:endParaRPr kumimoji="0" lang="nl-NL" sz="2400" b="1" i="0" u="none" strike="noStrike" kern="1200" cap="none" spc="0" normalizeH="0" baseline="0" noProof="0" dirty="0">
              <a:ln>
                <a:noFill/>
              </a:ln>
              <a:solidFill>
                <a:prstClr val="white"/>
              </a:solidFill>
              <a:effectLst/>
              <a:uLnTx/>
              <a:uFillTx/>
              <a:latin typeface="Museo Sans Rounded 700" panose="02000000000000000000" pitchFamily="50"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white"/>
              </a:solidFill>
              <a:effectLst/>
              <a:uLnTx/>
              <a:uFillTx/>
              <a:latin typeface="Museo Sans Rounded 700" panose="02000000000000000000" pitchFamily="50"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400" b="0" i="0" u="sng" strike="noStrike" kern="1200" cap="none" spc="0" normalizeH="0" baseline="0" noProof="0" dirty="0">
                <a:ln>
                  <a:noFill/>
                </a:ln>
                <a:solidFill>
                  <a:prstClr val="white"/>
                </a:solidFill>
                <a:effectLst/>
                <a:uLnTx/>
                <a:uFillTx/>
                <a:latin typeface="Museo Sans Rounded 700" panose="02000000000000000000" pitchFamily="50" charset="0"/>
                <a:ea typeface="+mn-ea"/>
                <a:cs typeface="+mn-cs"/>
              </a:rPr>
              <a:t>Je vraagt:</a:t>
            </a: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white"/>
                </a:solidFill>
                <a:effectLst/>
                <a:uLnTx/>
                <a:uFillTx/>
                <a:latin typeface="Museo Sans Rounded 700" panose="02000000000000000000" pitchFamily="50" charset="0"/>
                <a:ea typeface="+mn-ea"/>
                <a:cs typeface="+mn-cs"/>
              </a:rPr>
              <a:t>“We gaan met elkaar in gesprek om te kijke</a:t>
            </a:r>
            <a:r>
              <a:rPr lang="nl-NL" sz="2400" dirty="0">
                <a:solidFill>
                  <a:prstClr val="white"/>
                </a:solidFill>
                <a:latin typeface="Museo Sans Rounded 700" panose="02000000000000000000" pitchFamily="50" charset="0"/>
              </a:rPr>
              <a:t>n op welke gebieden</a:t>
            </a:r>
            <a:r>
              <a:rPr kumimoji="0" lang="nl-NL" sz="2400" b="0" i="0" u="none" strike="noStrike" kern="1200" cap="none" spc="0" normalizeH="0" baseline="0" noProof="0" dirty="0">
                <a:ln>
                  <a:noFill/>
                </a:ln>
                <a:solidFill>
                  <a:prstClr val="white"/>
                </a:solidFill>
                <a:effectLst/>
                <a:uLnTx/>
                <a:uFillTx/>
                <a:latin typeface="Museo Sans Rounded 700" panose="02000000000000000000" pitchFamily="50" charset="0"/>
                <a:ea typeface="+mn-ea"/>
                <a:cs typeface="+mn-cs"/>
              </a:rPr>
              <a:t> u problemen ervaart en hulp nodig heeft.”</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white"/>
              </a:solidFill>
              <a:effectLst/>
              <a:uLnTx/>
              <a:uFillTx/>
              <a:latin typeface="Museo Sans Rounded 700" panose="02000000000000000000" pitchFamily="50"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400" b="0" i="0" u="sng" strike="noStrike" kern="1200" cap="none" spc="0" normalizeH="0" baseline="0" noProof="0" dirty="0">
                <a:ln>
                  <a:noFill/>
                </a:ln>
                <a:solidFill>
                  <a:prstClr val="white"/>
                </a:solidFill>
                <a:effectLst/>
                <a:uLnTx/>
                <a:uFillTx/>
                <a:latin typeface="Museo Sans Rounded 700" panose="02000000000000000000" pitchFamily="50" charset="0"/>
                <a:ea typeface="+mn-ea"/>
                <a:cs typeface="+mn-cs"/>
              </a:rPr>
              <a:t>Of je zegt:</a:t>
            </a: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white"/>
                </a:solidFill>
                <a:effectLst/>
                <a:uLnTx/>
                <a:uFillTx/>
                <a:latin typeface="Museo Sans Rounded 700" panose="02000000000000000000" pitchFamily="50" charset="0"/>
                <a:ea typeface="+mn-ea"/>
                <a:cs typeface="+mn-cs"/>
              </a:rPr>
              <a:t>“We gaan met elkaar in gesprek zodat u kunt aangeven op welke </a:t>
            </a:r>
            <a:r>
              <a:rPr lang="nl-NL" sz="2400" dirty="0">
                <a:solidFill>
                  <a:prstClr val="white"/>
                </a:solidFill>
                <a:latin typeface="Museo Sans Rounded 700" panose="02000000000000000000" pitchFamily="50" charset="0"/>
              </a:rPr>
              <a:t>gebieden</a:t>
            </a:r>
            <a:r>
              <a:rPr kumimoji="0" lang="nl-NL" sz="2400" b="0" i="0" u="none" strike="noStrike" kern="1200" cap="none" spc="0" normalizeH="0" baseline="0" noProof="0" dirty="0">
                <a:ln>
                  <a:noFill/>
                </a:ln>
                <a:solidFill>
                  <a:prstClr val="white"/>
                </a:solidFill>
                <a:effectLst/>
                <a:uLnTx/>
                <a:uFillTx/>
                <a:latin typeface="Museo Sans Rounded 700" panose="02000000000000000000" pitchFamily="50" charset="0"/>
                <a:ea typeface="+mn-ea"/>
                <a:cs typeface="+mn-cs"/>
              </a:rPr>
              <a:t> u zelfredzaam bent en met welke </a:t>
            </a:r>
            <a:r>
              <a:rPr lang="nl-NL" sz="2400" dirty="0">
                <a:solidFill>
                  <a:prstClr val="white"/>
                </a:solidFill>
                <a:latin typeface="Museo Sans Rounded 700" panose="02000000000000000000" pitchFamily="50" charset="0"/>
              </a:rPr>
              <a:t>gebieden</a:t>
            </a:r>
            <a:r>
              <a:rPr kumimoji="0" lang="nl-NL" sz="2400" b="0" i="0" u="none" strike="noStrike" kern="1200" cap="none" spc="0" normalizeH="0" baseline="0" noProof="0" dirty="0">
                <a:ln>
                  <a:noFill/>
                </a:ln>
                <a:solidFill>
                  <a:prstClr val="white"/>
                </a:solidFill>
                <a:effectLst/>
                <a:uLnTx/>
                <a:uFillTx/>
                <a:latin typeface="Museo Sans Rounded 700" panose="02000000000000000000" pitchFamily="50" charset="0"/>
                <a:ea typeface="+mn-ea"/>
                <a:cs typeface="+mn-cs"/>
              </a:rPr>
              <a:t> u aan de slag zou willen gaan om te kunnen doen wat u graag wilt doen.”</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white"/>
              </a:solidFill>
              <a:effectLst/>
              <a:uLnTx/>
              <a:uFillTx/>
              <a:latin typeface="Museo Sans Rounded 700" panose="02000000000000000000" pitchFamily="50"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EC008C"/>
                </a:solidFill>
                <a:effectLst/>
                <a:uLnTx/>
                <a:uFillTx/>
                <a:latin typeface="Museo Sans Rounded 700" panose="02000000000000000000" pitchFamily="50" charset="0"/>
                <a:ea typeface="+mn-ea"/>
                <a:cs typeface="+mn-cs"/>
              </a:rPr>
              <a:t>Merken jullie het verschil?</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prstClr val="white"/>
              </a:solidFill>
              <a:effectLst/>
              <a:uLnTx/>
              <a:uFillTx/>
              <a:latin typeface="Museo Sans Rounded 7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white"/>
              </a:solidFill>
              <a:effectLst/>
              <a:uLnTx/>
              <a:uFillTx/>
              <a:latin typeface="Museo Sans Rounded 700" panose="02000000000000000000" pitchFamily="50" charset="0"/>
              <a:ea typeface="+mn-ea"/>
              <a:cs typeface="+mn-cs"/>
            </a:endParaRPr>
          </a:p>
        </p:txBody>
      </p:sp>
    </p:spTree>
    <p:extLst>
      <p:ext uri="{BB962C8B-B14F-4D97-AF65-F5344CB8AC3E}">
        <p14:creationId xmlns:p14="http://schemas.microsoft.com/office/powerpoint/2010/main" val="2113588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64E4D1-4166-4756-AD0D-970F40862E6F}"/>
              </a:ext>
            </a:extLst>
          </p:cNvPr>
          <p:cNvSpPr txBox="1"/>
          <p:nvPr/>
        </p:nvSpPr>
        <p:spPr>
          <a:xfrm>
            <a:off x="6520656" y="593063"/>
            <a:ext cx="5446644" cy="6494085"/>
          </a:xfrm>
          <a:prstGeom prst="rect">
            <a:avLst/>
          </a:prstGeom>
          <a:noFill/>
        </p:spPr>
        <p:txBody>
          <a:bodyPr wrap="square" rtlCol="0">
            <a:spAutoFit/>
          </a:bodyPr>
          <a:lstStyle/>
          <a:p>
            <a:pPr algn="ctr"/>
            <a:r>
              <a:rPr lang="en-US" sz="2400" i="1" dirty="0">
                <a:solidFill>
                  <a:schemeClr val="bg1"/>
                </a:solidFill>
                <a:latin typeface="Museo Sans Rounded 500" panose="02000000000000000000" pitchFamily="50" charset="0"/>
              </a:rPr>
              <a:t> </a:t>
            </a:r>
          </a:p>
          <a:p>
            <a:endParaRPr lang="en-US" sz="2000" b="1" dirty="0">
              <a:solidFill>
                <a:schemeClr val="bg1"/>
              </a:solidFill>
              <a:latin typeface="Museo Sans Rounded 500" panose="02000000000000000000" pitchFamily="50" charset="0"/>
            </a:endParaRPr>
          </a:p>
          <a:p>
            <a:endParaRPr lang="en-US" sz="2000" b="1" dirty="0">
              <a:solidFill>
                <a:schemeClr val="bg1"/>
              </a:solidFill>
              <a:latin typeface="Museo Sans Rounded 500" panose="02000000000000000000" pitchFamily="50" charset="0"/>
            </a:endParaRPr>
          </a:p>
          <a:p>
            <a:r>
              <a:rPr lang="en-US" sz="2000" b="1" dirty="0">
                <a:solidFill>
                  <a:schemeClr val="bg1"/>
                </a:solidFill>
                <a:latin typeface="Museo Sans Rounded 500" panose="02000000000000000000" pitchFamily="50" charset="0"/>
              </a:rPr>
              <a:t>Je mag best gesloten vragen stellen.</a:t>
            </a:r>
          </a:p>
          <a:p>
            <a:r>
              <a:rPr lang="en-US" sz="2000" b="1" dirty="0">
                <a:solidFill>
                  <a:schemeClr val="bg1"/>
                </a:solidFill>
                <a:latin typeface="Museo Sans Rounded 500" panose="02000000000000000000" pitchFamily="50" charset="0"/>
              </a:rPr>
              <a:t>“</a:t>
            </a:r>
            <a:r>
              <a:rPr lang="en-US" sz="2000" i="1" dirty="0">
                <a:solidFill>
                  <a:schemeClr val="bg1"/>
                </a:solidFill>
                <a:latin typeface="Museo Sans Rounded 500" panose="02000000000000000000" pitchFamily="50" charset="0"/>
              </a:rPr>
              <a:t>Heeft u vandaag contact gehad met de fysio?”</a:t>
            </a:r>
          </a:p>
          <a:p>
            <a:endParaRPr lang="en-US" sz="2000" i="1" dirty="0">
              <a:solidFill>
                <a:schemeClr val="bg1"/>
              </a:solidFill>
              <a:latin typeface="Museo Sans Rounded 500" panose="02000000000000000000" pitchFamily="50" charset="0"/>
            </a:endParaRPr>
          </a:p>
          <a:p>
            <a:r>
              <a:rPr lang="en-US" sz="2000" b="1" dirty="0">
                <a:solidFill>
                  <a:schemeClr val="bg1"/>
                </a:solidFill>
                <a:latin typeface="Museo Sans Rounded 500" panose="02000000000000000000" pitchFamily="50" charset="0"/>
              </a:rPr>
              <a:t>      Het heeft soms ook zijn voordelen:</a:t>
            </a:r>
          </a:p>
          <a:p>
            <a:r>
              <a:rPr lang="en-US" sz="2000" b="1" dirty="0">
                <a:solidFill>
                  <a:schemeClr val="bg1"/>
                </a:solidFill>
                <a:latin typeface="Museo Sans Rounded 500" panose="02000000000000000000" pitchFamily="50" charset="0"/>
              </a:rPr>
              <a:t>      </a:t>
            </a:r>
            <a:r>
              <a:rPr lang="en-US" sz="2000" dirty="0">
                <a:solidFill>
                  <a:schemeClr val="bg1"/>
                </a:solidFill>
                <a:latin typeface="Museo Sans Rounded 500" panose="02000000000000000000" pitchFamily="50" charset="0"/>
              </a:rPr>
              <a:t>Het gaat lekker snel</a:t>
            </a:r>
          </a:p>
          <a:p>
            <a:r>
              <a:rPr lang="en-US" sz="2000" dirty="0">
                <a:solidFill>
                  <a:schemeClr val="bg1"/>
                </a:solidFill>
                <a:latin typeface="Museo Sans Rounded 500" panose="02000000000000000000" pitchFamily="50" charset="0"/>
              </a:rPr>
              <a:t>      </a:t>
            </a:r>
            <a:r>
              <a:rPr lang="en-US" sz="2000" dirty="0" err="1">
                <a:solidFill>
                  <a:schemeClr val="bg1"/>
                </a:solidFill>
                <a:latin typeface="Museo Sans Rounded 500" panose="02000000000000000000" pitchFamily="50" charset="0"/>
              </a:rPr>
              <a:t>Weinig</a:t>
            </a:r>
            <a:r>
              <a:rPr lang="en-US" sz="2000" dirty="0">
                <a:solidFill>
                  <a:schemeClr val="bg1"/>
                </a:solidFill>
                <a:latin typeface="Museo Sans Rounded 500" panose="02000000000000000000" pitchFamily="50" charset="0"/>
              </a:rPr>
              <a:t> discussie</a:t>
            </a:r>
          </a:p>
          <a:p>
            <a:r>
              <a:rPr lang="en-US" sz="2000" dirty="0">
                <a:solidFill>
                  <a:schemeClr val="bg1"/>
                </a:solidFill>
                <a:latin typeface="Museo Sans Rounded 500" panose="02000000000000000000" pitchFamily="50" charset="0"/>
              </a:rPr>
              <a:t>      Snel de feiten boven tafel</a:t>
            </a:r>
          </a:p>
          <a:p>
            <a:endParaRPr lang="en-US" sz="2000" b="1" dirty="0">
              <a:solidFill>
                <a:srgbClr val="A6CE39"/>
              </a:solidFill>
              <a:latin typeface="Museo Sans Rounded 500" panose="02000000000000000000" pitchFamily="50" charset="0"/>
            </a:endParaRPr>
          </a:p>
          <a:p>
            <a:endParaRPr lang="en-US" sz="2000" b="1" dirty="0">
              <a:solidFill>
                <a:srgbClr val="A6CE39"/>
              </a:solidFill>
              <a:latin typeface="Museo Sans Rounded 500" panose="02000000000000000000" pitchFamily="50" charset="0"/>
            </a:endParaRPr>
          </a:p>
          <a:p>
            <a:r>
              <a:rPr lang="en-US" sz="3200" b="1" dirty="0">
                <a:solidFill>
                  <a:srgbClr val="A6CE39"/>
                </a:solidFill>
                <a:latin typeface="Museo Sans Rounded 500" panose="02000000000000000000" pitchFamily="50" charset="0"/>
              </a:rPr>
              <a:t>Maar…. </a:t>
            </a:r>
          </a:p>
          <a:p>
            <a:r>
              <a:rPr lang="en-US" sz="3200" b="1" dirty="0">
                <a:solidFill>
                  <a:srgbClr val="A6CE39"/>
                </a:solidFill>
                <a:latin typeface="Museo Sans Rounded 500" panose="02000000000000000000" pitchFamily="50" charset="0"/>
              </a:rPr>
              <a:t>hou het beperkt en wissel het af met open vragen!</a:t>
            </a:r>
            <a:endParaRPr lang="en-US" sz="3200" dirty="0">
              <a:solidFill>
                <a:srgbClr val="A6CE39"/>
              </a:solidFill>
              <a:latin typeface="Museo Sans Rounded 500" panose="02000000000000000000" pitchFamily="50" charset="0"/>
            </a:endParaRPr>
          </a:p>
          <a:p>
            <a:endParaRPr lang="en-US" sz="2000" b="1" i="1" dirty="0">
              <a:solidFill>
                <a:srgbClr val="EC008C"/>
              </a:solidFill>
              <a:latin typeface="Museo Sans Rounded 500" panose="02000000000000000000" pitchFamily="50" charset="0"/>
            </a:endParaRPr>
          </a:p>
          <a:p>
            <a:endParaRPr lang="en-US" sz="3600" b="1" i="1" dirty="0">
              <a:solidFill>
                <a:srgbClr val="EC008C"/>
              </a:solidFill>
              <a:latin typeface="Museo Sans Rounded 500" panose="02000000000000000000" pitchFamily="50" charset="0"/>
            </a:endParaRPr>
          </a:p>
        </p:txBody>
      </p:sp>
      <p:sp>
        <p:nvSpPr>
          <p:cNvPr id="7" name="Tekstvak 6">
            <a:extLst>
              <a:ext uri="{FF2B5EF4-FFF2-40B4-BE49-F238E27FC236}">
                <a16:creationId xmlns:a16="http://schemas.microsoft.com/office/drawing/2014/main" id="{059FA6F9-8C51-D728-D4A9-D3999C0483D7}"/>
              </a:ext>
            </a:extLst>
          </p:cNvPr>
          <p:cNvSpPr txBox="1"/>
          <p:nvPr/>
        </p:nvSpPr>
        <p:spPr>
          <a:xfrm>
            <a:off x="425982" y="648754"/>
            <a:ext cx="6094674" cy="4801314"/>
          </a:xfrm>
          <a:prstGeom prst="rect">
            <a:avLst/>
          </a:prstGeom>
          <a:noFill/>
        </p:spPr>
        <p:txBody>
          <a:bodyPr wrap="square">
            <a:spAutoFit/>
          </a:bodyPr>
          <a:lstStyle/>
          <a:p>
            <a:r>
              <a:rPr lang="en-US" sz="1800" b="1" dirty="0">
                <a:solidFill>
                  <a:srgbClr val="A6CE39"/>
                </a:solidFill>
                <a:latin typeface="Museo Sans Rounded 500" panose="02000000000000000000" pitchFamily="50" charset="0"/>
              </a:rPr>
              <a:t>Een voorbeeld:</a:t>
            </a:r>
          </a:p>
          <a:p>
            <a:r>
              <a:rPr lang="en-US" sz="1800" b="1" dirty="0">
                <a:solidFill>
                  <a:srgbClr val="EC008C"/>
                </a:solidFill>
                <a:latin typeface="Museo Sans Rounded 500" panose="02000000000000000000" pitchFamily="50" charset="0"/>
              </a:rPr>
              <a:t>Zorgverlener: </a:t>
            </a:r>
            <a:r>
              <a:rPr lang="en-US" sz="1800" dirty="0">
                <a:solidFill>
                  <a:srgbClr val="A6CE39"/>
                </a:solidFill>
                <a:latin typeface="Museo Sans Rounded 500" panose="02000000000000000000" pitchFamily="50" charset="0"/>
              </a:rPr>
              <a:t>“Wilt u graag naar de kaartclub blijven </a:t>
            </a:r>
          </a:p>
          <a:p>
            <a:r>
              <a:rPr lang="en-US" sz="1800" dirty="0">
                <a:solidFill>
                  <a:srgbClr val="A6CE39"/>
                </a:solidFill>
                <a:latin typeface="Museo Sans Rounded 500" panose="02000000000000000000" pitchFamily="50" charset="0"/>
              </a:rPr>
              <a:t>gaan?” </a:t>
            </a:r>
            <a:r>
              <a:rPr lang="en-US" sz="1800" dirty="0">
                <a:solidFill>
                  <a:srgbClr val="EC008C"/>
                </a:solidFill>
                <a:latin typeface="Museo Sans Rounded 500" panose="02000000000000000000" pitchFamily="50" charset="0"/>
              </a:rPr>
              <a:t>(gesloten vraag)</a:t>
            </a:r>
          </a:p>
          <a:p>
            <a:endParaRPr lang="en-US" sz="1800" dirty="0">
              <a:solidFill>
                <a:srgbClr val="EC008C"/>
              </a:solidFill>
              <a:latin typeface="Museo Sans Rounded 500" panose="02000000000000000000" pitchFamily="50" charset="0"/>
            </a:endParaRPr>
          </a:p>
          <a:p>
            <a:r>
              <a:rPr lang="en-US" sz="1800" b="1" dirty="0">
                <a:solidFill>
                  <a:srgbClr val="EC008C"/>
                </a:solidFill>
                <a:latin typeface="Museo Sans Rounded 500" panose="02000000000000000000" pitchFamily="50" charset="0"/>
              </a:rPr>
              <a:t>Cliënt: </a:t>
            </a:r>
            <a:r>
              <a:rPr lang="en-US" sz="1800" dirty="0">
                <a:solidFill>
                  <a:srgbClr val="A6CE39"/>
                </a:solidFill>
                <a:latin typeface="Museo Sans Rounded 500" panose="02000000000000000000" pitchFamily="50" charset="0"/>
              </a:rPr>
              <a:t>“Ja.” </a:t>
            </a:r>
            <a:r>
              <a:rPr lang="en-US" sz="1800" dirty="0">
                <a:solidFill>
                  <a:srgbClr val="EC008C"/>
                </a:solidFill>
                <a:latin typeface="Museo Sans Rounded 500" panose="02000000000000000000" pitchFamily="50" charset="0"/>
              </a:rPr>
              <a:t>(kort antwoord)</a:t>
            </a:r>
          </a:p>
          <a:p>
            <a:endParaRPr lang="en-US" sz="1800" dirty="0">
              <a:solidFill>
                <a:srgbClr val="EC008C"/>
              </a:solidFill>
              <a:latin typeface="Museo Sans Rounded 500" panose="02000000000000000000" pitchFamily="50" charset="0"/>
            </a:endParaRPr>
          </a:p>
          <a:p>
            <a:r>
              <a:rPr lang="en-US" sz="1800" b="1" dirty="0">
                <a:solidFill>
                  <a:srgbClr val="A6CE39"/>
                </a:solidFill>
                <a:latin typeface="Museo Sans Rounded 500" panose="02000000000000000000" pitchFamily="50" charset="0"/>
              </a:rPr>
              <a:t>Een alternatief:</a:t>
            </a:r>
          </a:p>
          <a:p>
            <a:r>
              <a:rPr lang="en-US" sz="1800" b="1" dirty="0">
                <a:solidFill>
                  <a:srgbClr val="EC008C"/>
                </a:solidFill>
                <a:latin typeface="Museo Sans Rounded 500" panose="02000000000000000000" pitchFamily="50" charset="0"/>
              </a:rPr>
              <a:t>Zorgverlener: </a:t>
            </a:r>
            <a:r>
              <a:rPr lang="en-US" sz="1800" dirty="0">
                <a:solidFill>
                  <a:srgbClr val="A6CE39"/>
                </a:solidFill>
                <a:latin typeface="Museo Sans Rounded 500" panose="02000000000000000000" pitchFamily="50" charset="0"/>
              </a:rPr>
              <a:t>“Wat maakt dat de kaartclub belangrijk </a:t>
            </a:r>
          </a:p>
          <a:p>
            <a:r>
              <a:rPr lang="en-US" sz="1800" dirty="0">
                <a:solidFill>
                  <a:srgbClr val="A6CE39"/>
                </a:solidFill>
                <a:latin typeface="Museo Sans Rounded 500" panose="02000000000000000000" pitchFamily="50" charset="0"/>
              </a:rPr>
              <a:t>voor u is?” </a:t>
            </a:r>
            <a:r>
              <a:rPr lang="en-US" sz="1800" dirty="0">
                <a:solidFill>
                  <a:srgbClr val="EC008C"/>
                </a:solidFill>
                <a:latin typeface="Museo Sans Rounded 500" panose="02000000000000000000" pitchFamily="50" charset="0"/>
              </a:rPr>
              <a:t>(open vraag)</a:t>
            </a:r>
          </a:p>
          <a:p>
            <a:endParaRPr lang="en-US" dirty="0">
              <a:solidFill>
                <a:srgbClr val="EC008C"/>
              </a:solidFill>
              <a:latin typeface="Museo Sans Rounded 500" panose="02000000000000000000" pitchFamily="50" charset="0"/>
            </a:endParaRPr>
          </a:p>
          <a:p>
            <a:pPr algn="ctr"/>
            <a:r>
              <a:rPr lang="en-US" dirty="0">
                <a:solidFill>
                  <a:srgbClr val="EC008C"/>
                </a:solidFill>
                <a:latin typeface="Museo Sans Rounded 500" panose="02000000000000000000" pitchFamily="50" charset="0"/>
              </a:rPr>
              <a:t>D</a:t>
            </a:r>
            <a:r>
              <a:rPr lang="en-US" sz="1800" dirty="0">
                <a:solidFill>
                  <a:srgbClr val="EC008C"/>
                </a:solidFill>
                <a:latin typeface="Museo Sans Rounded 500" panose="02000000000000000000" pitchFamily="50" charset="0"/>
              </a:rPr>
              <a:t>e cliënt zou dan meer vertellen.</a:t>
            </a:r>
          </a:p>
          <a:p>
            <a:pPr algn="ctr"/>
            <a:r>
              <a:rPr lang="en-US" dirty="0">
                <a:solidFill>
                  <a:srgbClr val="EC008C"/>
                </a:solidFill>
                <a:latin typeface="Museo Sans Rounded 500" panose="02000000000000000000" pitchFamily="50" charset="0"/>
              </a:rPr>
              <a:t>Ook over d</a:t>
            </a:r>
            <a:r>
              <a:rPr lang="en-US" sz="1800" dirty="0">
                <a:solidFill>
                  <a:srgbClr val="EC008C"/>
                </a:solidFill>
                <a:latin typeface="Museo Sans Rounded 500" panose="02000000000000000000" pitchFamily="50" charset="0"/>
              </a:rPr>
              <a:t>e </a:t>
            </a:r>
            <a:r>
              <a:rPr lang="en-US" sz="1800" u="sng" dirty="0">
                <a:solidFill>
                  <a:srgbClr val="EC008C"/>
                </a:solidFill>
                <a:latin typeface="Museo Sans Rounded 500" panose="02000000000000000000" pitchFamily="50" charset="0"/>
              </a:rPr>
              <a:t>onderliggende behoeften</a:t>
            </a:r>
            <a:r>
              <a:rPr lang="en-US" sz="1800" dirty="0">
                <a:solidFill>
                  <a:srgbClr val="EC008C"/>
                </a:solidFill>
                <a:latin typeface="Museo Sans Rounded 500" panose="02000000000000000000" pitchFamily="50" charset="0"/>
              </a:rPr>
              <a:t>.</a:t>
            </a:r>
          </a:p>
          <a:p>
            <a:endParaRPr lang="en-US" dirty="0">
              <a:solidFill>
                <a:srgbClr val="EC008C"/>
              </a:solidFill>
              <a:latin typeface="Museo Sans Rounded 500" panose="02000000000000000000" pitchFamily="50" charset="0"/>
            </a:endParaRPr>
          </a:p>
          <a:p>
            <a:endParaRPr lang="en-US" sz="1800" dirty="0">
              <a:solidFill>
                <a:srgbClr val="EC008C"/>
              </a:solidFill>
              <a:latin typeface="Museo Sans Rounded 500" panose="02000000000000000000" pitchFamily="50" charset="0"/>
            </a:endParaRPr>
          </a:p>
          <a:p>
            <a:endParaRPr lang="en-US" sz="1800" dirty="0">
              <a:solidFill>
                <a:srgbClr val="EC008C"/>
              </a:solidFill>
              <a:latin typeface="Museo Sans Rounded 500" panose="02000000000000000000" pitchFamily="50" charset="0"/>
            </a:endParaRPr>
          </a:p>
          <a:p>
            <a:endParaRPr lang="en-US" dirty="0">
              <a:solidFill>
                <a:srgbClr val="EC008C"/>
              </a:solidFill>
              <a:latin typeface="Museo Sans Rounded 500" panose="02000000000000000000" pitchFamily="50" charset="0"/>
            </a:endParaRPr>
          </a:p>
          <a:p>
            <a:endParaRPr lang="en-US" sz="1800" dirty="0">
              <a:solidFill>
                <a:srgbClr val="EC008C"/>
              </a:solidFill>
              <a:latin typeface="Museo Sans Rounded 500" panose="02000000000000000000" pitchFamily="50" charset="0"/>
            </a:endParaRPr>
          </a:p>
        </p:txBody>
      </p:sp>
      <p:sp>
        <p:nvSpPr>
          <p:cNvPr id="8" name="Rechthoek: afgeronde hoeken 7">
            <a:extLst>
              <a:ext uri="{FF2B5EF4-FFF2-40B4-BE49-F238E27FC236}">
                <a16:creationId xmlns:a16="http://schemas.microsoft.com/office/drawing/2014/main" id="{585F5338-18AE-F74C-6AB1-48466BB2544C}"/>
              </a:ext>
            </a:extLst>
          </p:cNvPr>
          <p:cNvSpPr/>
          <p:nvPr/>
        </p:nvSpPr>
        <p:spPr>
          <a:xfrm>
            <a:off x="425983" y="4686491"/>
            <a:ext cx="5434130" cy="1824273"/>
          </a:xfrm>
          <a:prstGeom prst="roundRect">
            <a:avLst/>
          </a:prstGeom>
          <a:solidFill>
            <a:srgbClr val="007586"/>
          </a:solidFill>
          <a:ln>
            <a:solidFill>
              <a:srgbClr val="007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000" dirty="0"/>
              <a:t>Misschien gaat het de cliënt niet om het kaarten?</a:t>
            </a:r>
          </a:p>
          <a:p>
            <a:pPr algn="ctr"/>
            <a:endParaRPr lang="nl-NL" sz="2000" dirty="0"/>
          </a:p>
          <a:p>
            <a:pPr algn="ctr"/>
            <a:r>
              <a:rPr lang="nl-NL" sz="2000" dirty="0"/>
              <a:t>Maar gaat hij naar de kaartclub voor de gezelligheid, omdat hij zich eenzaam voelt.</a:t>
            </a:r>
          </a:p>
        </p:txBody>
      </p:sp>
      <p:cxnSp>
        <p:nvCxnSpPr>
          <p:cNvPr id="9" name="Verbindingslijn: gekromd 8">
            <a:extLst>
              <a:ext uri="{FF2B5EF4-FFF2-40B4-BE49-F238E27FC236}">
                <a16:creationId xmlns:a16="http://schemas.microsoft.com/office/drawing/2014/main" id="{F270AF94-6973-E149-765D-840122DD1962}"/>
              </a:ext>
            </a:extLst>
          </p:cNvPr>
          <p:cNvCxnSpPr>
            <a:cxnSpLocks/>
          </p:cNvCxnSpPr>
          <p:nvPr/>
        </p:nvCxnSpPr>
        <p:spPr>
          <a:xfrm rot="16200000" flipH="1">
            <a:off x="3421635" y="4090947"/>
            <a:ext cx="532738" cy="429370"/>
          </a:xfrm>
          <a:prstGeom prst="curvedConnector3">
            <a:avLst>
              <a:gd name="adj1" fmla="val 50000"/>
            </a:avLst>
          </a:prstGeom>
          <a:ln w="38100">
            <a:solidFill>
              <a:srgbClr val="007586"/>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44" descr="Icon&#10;&#10;Description automatically generated">
            <a:extLst>
              <a:ext uri="{FF2B5EF4-FFF2-40B4-BE49-F238E27FC236}">
                <a16:creationId xmlns:a16="http://schemas.microsoft.com/office/drawing/2014/main" id="{91103A38-CF3D-F858-A969-8BF75D20D9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7221" y="2876086"/>
            <a:ext cx="227818" cy="218737"/>
          </a:xfrm>
          <a:prstGeom prst="rect">
            <a:avLst/>
          </a:prstGeom>
        </p:spPr>
      </p:pic>
      <p:pic>
        <p:nvPicPr>
          <p:cNvPr id="15" name="Picture 44" descr="Icon&#10;&#10;Description automatically generated">
            <a:extLst>
              <a:ext uri="{FF2B5EF4-FFF2-40B4-BE49-F238E27FC236}">
                <a16:creationId xmlns:a16="http://schemas.microsoft.com/office/drawing/2014/main" id="{EFFA917D-A46C-A0C0-F6D0-FE2D3D592B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7221" y="3171783"/>
            <a:ext cx="227818" cy="218737"/>
          </a:xfrm>
          <a:prstGeom prst="rect">
            <a:avLst/>
          </a:prstGeom>
        </p:spPr>
      </p:pic>
      <p:pic>
        <p:nvPicPr>
          <p:cNvPr id="16" name="Picture 44" descr="Icon&#10;&#10;Description automatically generated">
            <a:extLst>
              <a:ext uri="{FF2B5EF4-FFF2-40B4-BE49-F238E27FC236}">
                <a16:creationId xmlns:a16="http://schemas.microsoft.com/office/drawing/2014/main" id="{A6C4EEAD-F483-BDBD-0321-F7C4577C62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7221" y="3467480"/>
            <a:ext cx="227818" cy="218737"/>
          </a:xfrm>
          <a:prstGeom prst="rect">
            <a:avLst/>
          </a:prstGeom>
        </p:spPr>
      </p:pic>
    </p:spTree>
    <p:extLst>
      <p:ext uri="{BB962C8B-B14F-4D97-AF65-F5344CB8AC3E}">
        <p14:creationId xmlns:p14="http://schemas.microsoft.com/office/powerpoint/2010/main" val="3746749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ED1F34D-A831-2FD3-35D7-F03FB4781F2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0B40061-50F1-FCCD-E424-A6369F19DED4}"/>
              </a:ext>
            </a:extLst>
          </p:cNvPr>
          <p:cNvSpPr txBox="1"/>
          <p:nvPr/>
        </p:nvSpPr>
        <p:spPr>
          <a:xfrm>
            <a:off x="873075" y="3301779"/>
            <a:ext cx="4823361" cy="2554545"/>
          </a:xfrm>
          <a:prstGeom prst="rect">
            <a:avLst/>
          </a:prstGeom>
          <a:noFill/>
        </p:spPr>
        <p:txBody>
          <a:bodyPr wrap="square" rtlCol="0">
            <a:spAutoFit/>
          </a:bodyPr>
          <a:lstStyle/>
          <a:p>
            <a:pPr algn="ctr"/>
            <a:r>
              <a:rPr lang="en-US" sz="2800" dirty="0">
                <a:solidFill>
                  <a:schemeClr val="bg1"/>
                </a:solidFill>
                <a:latin typeface="Museo Sans Rounded 500" panose="02000000000000000000" pitchFamily="50" charset="0"/>
              </a:rPr>
              <a:t>Oplossingstaal of probleemtaal? </a:t>
            </a:r>
          </a:p>
          <a:p>
            <a:pPr algn="ctr"/>
            <a:r>
              <a:rPr lang="en-US" sz="2800" dirty="0">
                <a:solidFill>
                  <a:schemeClr val="bg1"/>
                </a:solidFill>
                <a:latin typeface="Museo Sans Rounded 500" panose="02000000000000000000" pitchFamily="50" charset="0"/>
              </a:rPr>
              <a:t>Buig om!</a:t>
            </a:r>
          </a:p>
          <a:p>
            <a:pPr algn="ctr"/>
            <a:endParaRPr lang="en-US" sz="2800" dirty="0">
              <a:solidFill>
                <a:schemeClr val="bg1"/>
              </a:solidFill>
              <a:latin typeface="Museo Sans Rounded 500" panose="02000000000000000000" pitchFamily="50" charset="0"/>
            </a:endParaRPr>
          </a:p>
          <a:p>
            <a:pPr algn="ctr"/>
            <a:endParaRPr lang="en-NL" sz="2800" dirty="0">
              <a:solidFill>
                <a:srgbClr val="007586"/>
              </a:solidFill>
              <a:latin typeface="Museo Sans Rounded 500" panose="02000000000000000000" pitchFamily="50" charset="0"/>
            </a:endParaRPr>
          </a:p>
          <a:p>
            <a:pPr algn="ctr"/>
            <a:endParaRPr lang="en-US" sz="2800" dirty="0">
              <a:latin typeface="Museo Sans Rounded 500" panose="02000000000000000000" pitchFamily="50" charset="0"/>
            </a:endParaRPr>
          </a:p>
          <a:p>
            <a:pPr algn="ctr"/>
            <a:endParaRPr lang="en-US" sz="2000" dirty="0">
              <a:solidFill>
                <a:schemeClr val="bg1"/>
              </a:solidFill>
              <a:latin typeface="Museo Sans Rounded 500" panose="02000000000000000000" pitchFamily="50" charset="0"/>
            </a:endParaRPr>
          </a:p>
        </p:txBody>
      </p:sp>
      <p:sp>
        <p:nvSpPr>
          <p:cNvPr id="4" name="TextBox 3">
            <a:extLst>
              <a:ext uri="{FF2B5EF4-FFF2-40B4-BE49-F238E27FC236}">
                <a16:creationId xmlns:a16="http://schemas.microsoft.com/office/drawing/2014/main" id="{EEE9C5D4-AC83-44F2-CCDA-76624ADC89E6}"/>
              </a:ext>
            </a:extLst>
          </p:cNvPr>
          <p:cNvSpPr txBox="1"/>
          <p:nvPr/>
        </p:nvSpPr>
        <p:spPr>
          <a:xfrm>
            <a:off x="986881" y="2721113"/>
            <a:ext cx="4595750" cy="707886"/>
          </a:xfrm>
          <a:prstGeom prst="rect">
            <a:avLst/>
          </a:prstGeom>
          <a:noFill/>
        </p:spPr>
        <p:txBody>
          <a:bodyPr wrap="square" rtlCol="0">
            <a:spAutoFit/>
          </a:bodyPr>
          <a:lstStyle/>
          <a:p>
            <a:pPr algn="ctr"/>
            <a:r>
              <a:rPr lang="en-US" sz="4000" b="1" dirty="0" err="1">
                <a:latin typeface="Museo Sans Rounded 700" panose="02000000000000000000" pitchFamily="50" charset="0"/>
              </a:rPr>
              <a:t>Oefening</a:t>
            </a:r>
            <a:r>
              <a:rPr lang="en-US" sz="4000" b="1" dirty="0">
                <a:latin typeface="Museo Sans Rounded 700" panose="02000000000000000000" pitchFamily="50" charset="0"/>
              </a:rPr>
              <a:t> </a:t>
            </a:r>
            <a:r>
              <a:rPr lang="en-US" sz="2400" dirty="0">
                <a:latin typeface="Museo Sans Rounded 700" panose="02000000000000000000" pitchFamily="50" charset="0"/>
              </a:rPr>
              <a:t> </a:t>
            </a:r>
            <a:endParaRPr lang="en-NL" sz="2400" dirty="0">
              <a:latin typeface="Museo Sans Rounded 700" panose="02000000000000000000" pitchFamily="50" charset="0"/>
            </a:endParaRPr>
          </a:p>
        </p:txBody>
      </p:sp>
      <p:pic>
        <p:nvPicPr>
          <p:cNvPr id="5" name="Afbeelding 4">
            <a:extLst>
              <a:ext uri="{FF2B5EF4-FFF2-40B4-BE49-F238E27FC236}">
                <a16:creationId xmlns:a16="http://schemas.microsoft.com/office/drawing/2014/main" id="{65B527A0-BBAD-1B01-D131-AA02BA92C6D1}"/>
              </a:ext>
            </a:extLst>
          </p:cNvPr>
          <p:cNvPicPr>
            <a:picLocks noChangeAspect="1"/>
          </p:cNvPicPr>
          <p:nvPr/>
        </p:nvPicPr>
        <p:blipFill>
          <a:blip r:embed="rId3"/>
          <a:stretch>
            <a:fillRect/>
          </a:stretch>
        </p:blipFill>
        <p:spPr>
          <a:xfrm>
            <a:off x="6432605" y="1049573"/>
            <a:ext cx="5438043" cy="5486400"/>
          </a:xfrm>
          <a:prstGeom prst="rect">
            <a:avLst/>
          </a:prstGeom>
        </p:spPr>
      </p:pic>
      <p:sp>
        <p:nvSpPr>
          <p:cNvPr id="6" name="Tekstvak 5">
            <a:extLst>
              <a:ext uri="{FF2B5EF4-FFF2-40B4-BE49-F238E27FC236}">
                <a16:creationId xmlns:a16="http://schemas.microsoft.com/office/drawing/2014/main" id="{6BF8F566-71FB-A200-E399-D9F8BA1F4E13}"/>
              </a:ext>
            </a:extLst>
          </p:cNvPr>
          <p:cNvSpPr txBox="1"/>
          <p:nvPr/>
        </p:nvSpPr>
        <p:spPr>
          <a:xfrm>
            <a:off x="6997149" y="2105016"/>
            <a:ext cx="2262846" cy="400110"/>
          </a:xfrm>
          <a:prstGeom prst="rect">
            <a:avLst/>
          </a:prstGeom>
          <a:noFill/>
        </p:spPr>
        <p:txBody>
          <a:bodyPr wrap="square" rtlCol="0">
            <a:spAutoFit/>
          </a:bodyPr>
          <a:lstStyle/>
          <a:p>
            <a:pPr algn="ctr"/>
            <a:r>
              <a:rPr lang="nl-NL" sz="2000" b="1" dirty="0"/>
              <a:t>Oefenen, oefenen…</a:t>
            </a:r>
          </a:p>
        </p:txBody>
      </p:sp>
    </p:spTree>
    <p:extLst>
      <p:ext uri="{BB962C8B-B14F-4D97-AF65-F5344CB8AC3E}">
        <p14:creationId xmlns:p14="http://schemas.microsoft.com/office/powerpoint/2010/main" val="37008007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A94780B-98E5-DA4F-483E-8CF99D162E2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0D321E3-FAC1-ADE7-D2CE-FDB94FFE93C7}"/>
              </a:ext>
            </a:extLst>
          </p:cNvPr>
          <p:cNvSpPr txBox="1"/>
          <p:nvPr/>
        </p:nvSpPr>
        <p:spPr>
          <a:xfrm>
            <a:off x="873075" y="3301779"/>
            <a:ext cx="4823361" cy="1692771"/>
          </a:xfrm>
          <a:prstGeom prst="rect">
            <a:avLst/>
          </a:prstGeom>
          <a:noFill/>
        </p:spPr>
        <p:txBody>
          <a:bodyPr wrap="square" rtlCol="0">
            <a:spAutoFit/>
          </a:bodyPr>
          <a:lstStyle/>
          <a:p>
            <a:pPr algn="ctr"/>
            <a:r>
              <a:rPr lang="en-US" sz="2800" dirty="0">
                <a:solidFill>
                  <a:schemeClr val="bg1"/>
                </a:solidFill>
                <a:latin typeface="Museo Sans Rounded 500" panose="02000000000000000000" pitchFamily="50" charset="0"/>
              </a:rPr>
              <a:t>Maak het gesprek </a:t>
            </a:r>
            <a:r>
              <a:rPr lang="en-US" sz="2800" dirty="0" err="1">
                <a:solidFill>
                  <a:schemeClr val="bg1"/>
                </a:solidFill>
                <a:latin typeface="Museo Sans Rounded 500" panose="02000000000000000000" pitchFamily="50" charset="0"/>
              </a:rPr>
              <a:t>af</a:t>
            </a:r>
            <a:endParaRPr lang="en-US" sz="2800" dirty="0">
              <a:solidFill>
                <a:schemeClr val="bg1"/>
              </a:solidFill>
              <a:latin typeface="Museo Sans Rounded 500" panose="02000000000000000000" pitchFamily="50" charset="0"/>
            </a:endParaRPr>
          </a:p>
          <a:p>
            <a:pPr algn="ctr"/>
            <a:endParaRPr lang="en-NL" sz="2800" dirty="0">
              <a:solidFill>
                <a:srgbClr val="007586"/>
              </a:solidFill>
              <a:latin typeface="Museo Sans Rounded 500" panose="02000000000000000000" pitchFamily="50" charset="0"/>
            </a:endParaRPr>
          </a:p>
          <a:p>
            <a:pPr algn="ctr"/>
            <a:endParaRPr lang="en-US" sz="2800" dirty="0">
              <a:latin typeface="Museo Sans Rounded 500" panose="02000000000000000000" pitchFamily="50" charset="0"/>
            </a:endParaRPr>
          </a:p>
          <a:p>
            <a:pPr algn="ctr"/>
            <a:endParaRPr lang="en-US" sz="2000" dirty="0">
              <a:solidFill>
                <a:schemeClr val="bg1"/>
              </a:solidFill>
              <a:latin typeface="Museo Sans Rounded 500" panose="02000000000000000000" pitchFamily="50" charset="0"/>
            </a:endParaRPr>
          </a:p>
        </p:txBody>
      </p:sp>
      <p:sp>
        <p:nvSpPr>
          <p:cNvPr id="4" name="TextBox 3">
            <a:extLst>
              <a:ext uri="{FF2B5EF4-FFF2-40B4-BE49-F238E27FC236}">
                <a16:creationId xmlns:a16="http://schemas.microsoft.com/office/drawing/2014/main" id="{CD5C71B0-F4C3-7077-9ED0-EFDBA84E7105}"/>
              </a:ext>
            </a:extLst>
          </p:cNvPr>
          <p:cNvSpPr txBox="1"/>
          <p:nvPr/>
        </p:nvSpPr>
        <p:spPr>
          <a:xfrm>
            <a:off x="986881" y="2721113"/>
            <a:ext cx="4595750" cy="707886"/>
          </a:xfrm>
          <a:prstGeom prst="rect">
            <a:avLst/>
          </a:prstGeom>
          <a:noFill/>
        </p:spPr>
        <p:txBody>
          <a:bodyPr wrap="square" rtlCol="0">
            <a:spAutoFit/>
          </a:bodyPr>
          <a:lstStyle/>
          <a:p>
            <a:pPr algn="ctr"/>
            <a:r>
              <a:rPr lang="en-US" sz="4000" b="1" dirty="0" err="1">
                <a:latin typeface="Museo Sans Rounded 700" panose="02000000000000000000" pitchFamily="50" charset="0"/>
              </a:rPr>
              <a:t>Oefening</a:t>
            </a:r>
            <a:r>
              <a:rPr lang="en-US" sz="4000" b="1" dirty="0">
                <a:latin typeface="Museo Sans Rounded 700" panose="02000000000000000000" pitchFamily="50" charset="0"/>
              </a:rPr>
              <a:t> </a:t>
            </a:r>
            <a:r>
              <a:rPr lang="en-US" sz="2400" dirty="0">
                <a:latin typeface="Museo Sans Rounded 700" panose="02000000000000000000" pitchFamily="50" charset="0"/>
              </a:rPr>
              <a:t> </a:t>
            </a:r>
            <a:endParaRPr lang="en-NL" sz="2400" dirty="0">
              <a:latin typeface="Museo Sans Rounded 700" panose="02000000000000000000" pitchFamily="50" charset="0"/>
            </a:endParaRPr>
          </a:p>
        </p:txBody>
      </p:sp>
      <p:pic>
        <p:nvPicPr>
          <p:cNvPr id="5" name="Afbeelding 4">
            <a:extLst>
              <a:ext uri="{FF2B5EF4-FFF2-40B4-BE49-F238E27FC236}">
                <a16:creationId xmlns:a16="http://schemas.microsoft.com/office/drawing/2014/main" id="{78218B37-C230-A158-2AE0-1ED496E81B62}"/>
              </a:ext>
            </a:extLst>
          </p:cNvPr>
          <p:cNvPicPr>
            <a:picLocks noChangeAspect="1"/>
          </p:cNvPicPr>
          <p:nvPr/>
        </p:nvPicPr>
        <p:blipFill>
          <a:blip r:embed="rId3"/>
          <a:stretch>
            <a:fillRect/>
          </a:stretch>
        </p:blipFill>
        <p:spPr>
          <a:xfrm>
            <a:off x="6423179" y="1077854"/>
            <a:ext cx="5438043" cy="5486400"/>
          </a:xfrm>
          <a:prstGeom prst="rect">
            <a:avLst/>
          </a:prstGeom>
        </p:spPr>
      </p:pic>
      <p:sp>
        <p:nvSpPr>
          <p:cNvPr id="6" name="Tekstvak 5">
            <a:extLst>
              <a:ext uri="{FF2B5EF4-FFF2-40B4-BE49-F238E27FC236}">
                <a16:creationId xmlns:a16="http://schemas.microsoft.com/office/drawing/2014/main" id="{86EE6E88-BCF2-8FA6-03DA-212849D79651}"/>
              </a:ext>
            </a:extLst>
          </p:cNvPr>
          <p:cNvSpPr txBox="1"/>
          <p:nvPr/>
        </p:nvSpPr>
        <p:spPr>
          <a:xfrm>
            <a:off x="6959442" y="2074782"/>
            <a:ext cx="2262846" cy="707886"/>
          </a:xfrm>
          <a:prstGeom prst="rect">
            <a:avLst/>
          </a:prstGeom>
          <a:noFill/>
        </p:spPr>
        <p:txBody>
          <a:bodyPr wrap="square" rtlCol="0">
            <a:spAutoFit/>
          </a:bodyPr>
          <a:lstStyle/>
          <a:p>
            <a:pPr algn="ctr"/>
            <a:r>
              <a:rPr lang="nl-NL" sz="2000" b="1" dirty="0"/>
              <a:t>En nog meer oefenen…</a:t>
            </a:r>
          </a:p>
        </p:txBody>
      </p:sp>
    </p:spTree>
    <p:extLst>
      <p:ext uri="{BB962C8B-B14F-4D97-AF65-F5344CB8AC3E}">
        <p14:creationId xmlns:p14="http://schemas.microsoft.com/office/powerpoint/2010/main" val="30593220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DF4E684-8CB6-E425-B374-DA97AFC3F53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61FC924-09AF-2B34-E809-666FD4C85DD2}"/>
              </a:ext>
            </a:extLst>
          </p:cNvPr>
          <p:cNvSpPr txBox="1"/>
          <p:nvPr/>
        </p:nvSpPr>
        <p:spPr>
          <a:xfrm>
            <a:off x="864672" y="791514"/>
            <a:ext cx="4976597" cy="627864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Museo Sans Rounded 500" panose="02000000000000000000" pitchFamily="50" charset="0"/>
              </a:rPr>
              <a:t>Kies vooraf een gespreks- of overlegmoment met een cliënt, naaste of collega uit.</a:t>
            </a:r>
            <a:endParaRPr kumimoji="0" lang="en-US"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dirty="0" err="1">
                <a:solidFill>
                  <a:prstClr val="white"/>
                </a:solidFill>
                <a:latin typeface="Museo Sans Rounded 500" panose="02000000000000000000" pitchFamily="50" charset="0"/>
              </a:rPr>
              <a:t>Voorbereiding</a:t>
            </a:r>
            <a:r>
              <a:rPr kumimoji="0" lang="en-US"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rPr>
              <a:t>: wat is het doel van het gesprek en wat is mijn </a:t>
            </a:r>
            <a:r>
              <a:rPr kumimoji="0" lang="en-US" b="1"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rPr>
              <a:t>openingszin</a:t>
            </a:r>
            <a:r>
              <a:rPr kumimoji="0" lang="en-US"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rPr>
              <a:t>? Formuleer deze zin door positief taalgebruik toe te passen. (Schrijf eventueel de zin op papier)</a:t>
            </a:r>
          </a:p>
          <a:p>
            <a:pPr marL="0" marR="0" lvl="0" indent="0" defTabSz="914400" rtl="0" eaLnBrk="1" fontAlgn="auto" latinLnBrk="0" hangingPunct="1">
              <a:lnSpc>
                <a:spcPct val="100000"/>
              </a:lnSpc>
              <a:spcBef>
                <a:spcPts val="0"/>
              </a:spcBef>
              <a:spcAft>
                <a:spcPts val="0"/>
              </a:spcAft>
              <a:buClrTx/>
              <a:buSzTx/>
              <a:buFontTx/>
              <a:buNone/>
              <a:tabLst/>
              <a:defRPr/>
            </a:pPr>
            <a:endParaRPr lang="en-US" dirty="0">
              <a:solidFill>
                <a:prstClr val="white"/>
              </a:solidFill>
              <a:latin typeface="Museo Sans Rounded 500" panose="02000000000000000000" pitchFamily="50"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rPr>
              <a:t>Ga in gesprek, stel je openingszin.</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a:ln>
                  <a:noFill/>
                </a:ln>
                <a:solidFill>
                  <a:prstClr val="white"/>
                </a:solidFill>
                <a:effectLst/>
                <a:uLnTx/>
                <a:uFillTx/>
                <a:latin typeface="Museo Sans Rounded 500" panose="02000000000000000000" pitchFamily="50" charset="0"/>
                <a:ea typeface="+mn-ea"/>
                <a:cs typeface="+mn-cs"/>
              </a:rPr>
              <a:t>Observeer</a:t>
            </a:r>
            <a:r>
              <a:rPr kumimoji="0" lang="en-US"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rPr>
              <a:t>: wat hoor en wat zie ik?</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dirty="0" err="1">
                <a:solidFill>
                  <a:prstClr val="white"/>
                </a:solidFill>
                <a:latin typeface="Museo Sans Rounded 500" panose="02000000000000000000" pitchFamily="50" charset="0"/>
              </a:rPr>
              <a:t>Reflecteer</a:t>
            </a:r>
            <a:r>
              <a:rPr lang="en-US" dirty="0">
                <a:solidFill>
                  <a:prstClr val="white"/>
                </a:solidFill>
                <a:latin typeface="Museo Sans Rounded 500" panose="02000000000000000000" pitchFamily="50" charset="0"/>
              </a:rPr>
              <a:t> na afloop: wat ging goed? Wat minder? Hoe reageerde de ander hierop? Wat heeft het mij en de ander opgeleverd? Wat ga ik de volgende keer anders doen?</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dirty="0" err="1">
                <a:solidFill>
                  <a:prstClr val="white"/>
                </a:solidFill>
                <a:latin typeface="Museo Sans Rounded 500" panose="02000000000000000000" pitchFamily="50" charset="0"/>
              </a:rPr>
              <a:t>Herhaal</a:t>
            </a:r>
            <a:r>
              <a:rPr lang="en-US" dirty="0">
                <a:solidFill>
                  <a:prstClr val="white"/>
                </a:solidFill>
                <a:latin typeface="Museo Sans Rounded 500" panose="02000000000000000000" pitchFamily="50" charset="0"/>
              </a:rPr>
              <a:t> zo vaak als je wilt!</a:t>
            </a:r>
            <a:endParaRPr kumimoji="0" lang="en-US"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2800" b="0" i="0" u="none" strike="noStrike" kern="1200" cap="none" spc="0" normalizeH="0" baseline="0" noProof="0" dirty="0">
              <a:ln>
                <a:noFill/>
              </a:ln>
              <a:solidFill>
                <a:srgbClr val="007586"/>
              </a:solidFill>
              <a:effectLst/>
              <a:uLnTx/>
              <a:uFillTx/>
              <a:latin typeface="Museo Sans Rounded 5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Museo Sans Rounded 5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p:txBody>
      </p:sp>
      <p:pic>
        <p:nvPicPr>
          <p:cNvPr id="2" name="Afbeelding 1" descr="Afbeelding met speelgoed, vectorafbeeldingen&#10;&#10;Automatisch gegenereerde beschrijving">
            <a:extLst>
              <a:ext uri="{FF2B5EF4-FFF2-40B4-BE49-F238E27FC236}">
                <a16:creationId xmlns:a16="http://schemas.microsoft.com/office/drawing/2014/main" id="{9C8F9746-721D-93F2-C87C-DED8DAAEAA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3177" y="1498862"/>
            <a:ext cx="5137608" cy="5137608"/>
          </a:xfrm>
          <a:prstGeom prst="rect">
            <a:avLst/>
          </a:prstGeom>
        </p:spPr>
      </p:pic>
      <p:sp>
        <p:nvSpPr>
          <p:cNvPr id="6" name="Tekstvak 5">
            <a:extLst>
              <a:ext uri="{FF2B5EF4-FFF2-40B4-BE49-F238E27FC236}">
                <a16:creationId xmlns:a16="http://schemas.microsoft.com/office/drawing/2014/main" id="{C4A70F97-EE3E-85C5-98FC-8A1EE847171E}"/>
              </a:ext>
            </a:extLst>
          </p:cNvPr>
          <p:cNvSpPr txBox="1"/>
          <p:nvPr/>
        </p:nvSpPr>
        <p:spPr>
          <a:xfrm>
            <a:off x="6690160" y="701725"/>
            <a:ext cx="4971233" cy="16927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4000" b="1" i="0" u="none" strike="noStrike" kern="1200" cap="none" spc="0" normalizeH="0" baseline="0" noProof="0" dirty="0">
              <a:ln>
                <a:noFill/>
              </a:ln>
              <a:solidFill>
                <a:prstClr val="black"/>
              </a:solidFill>
              <a:effectLst/>
              <a:uLnTx/>
              <a:uFillTx/>
              <a:latin typeface="Museo Sans Rounded 500" panose="0200000000000000000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prstClr val="black"/>
                </a:solidFill>
                <a:effectLst/>
                <a:uLnTx/>
                <a:uFillTx/>
                <a:latin typeface="Museo Sans Rounded 500" panose="02000000000000000000"/>
                <a:ea typeface="+mn-ea"/>
                <a:cs typeface="+mn-cs"/>
              </a:rPr>
              <a:t>Oefening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prstClr val="black"/>
                </a:solidFill>
                <a:effectLst/>
                <a:uLnTx/>
                <a:uFillTx/>
                <a:latin typeface="Museo Sans Rounded 500" panose="02000000000000000000"/>
                <a:ea typeface="+mn-ea"/>
                <a:cs typeface="+mn-cs"/>
              </a:rPr>
              <a:t>Experiment in de praktijk</a:t>
            </a:r>
          </a:p>
        </p:txBody>
      </p:sp>
      <p:pic>
        <p:nvPicPr>
          <p:cNvPr id="5" name="Picture 38" descr="Icon&#10;&#10;Description automatically generated">
            <a:extLst>
              <a:ext uri="{FF2B5EF4-FFF2-40B4-BE49-F238E27FC236}">
                <a16:creationId xmlns:a16="http://schemas.microsoft.com/office/drawing/2014/main" id="{A37E5FA7-1701-32E9-8798-2D52994B03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100" y="4123388"/>
            <a:ext cx="287064" cy="273662"/>
          </a:xfrm>
          <a:prstGeom prst="rect">
            <a:avLst/>
          </a:prstGeom>
        </p:spPr>
      </p:pic>
      <p:pic>
        <p:nvPicPr>
          <p:cNvPr id="11" name="Picture 38" descr="Icon&#10;&#10;Description automatically generated">
            <a:extLst>
              <a:ext uri="{FF2B5EF4-FFF2-40B4-BE49-F238E27FC236}">
                <a16:creationId xmlns:a16="http://schemas.microsoft.com/office/drawing/2014/main" id="{4E347FA6-DFF7-F41B-D0F1-28608A5B12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061" y="3585183"/>
            <a:ext cx="287064" cy="273662"/>
          </a:xfrm>
          <a:prstGeom prst="rect">
            <a:avLst/>
          </a:prstGeom>
        </p:spPr>
      </p:pic>
      <p:pic>
        <p:nvPicPr>
          <p:cNvPr id="12" name="Picture 38" descr="Icon&#10;&#10;Description automatically generated">
            <a:extLst>
              <a:ext uri="{FF2B5EF4-FFF2-40B4-BE49-F238E27FC236}">
                <a16:creationId xmlns:a16="http://schemas.microsoft.com/office/drawing/2014/main" id="{8326A81E-60FF-25B8-31A9-2902C8145E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061" y="3046978"/>
            <a:ext cx="287064" cy="273662"/>
          </a:xfrm>
          <a:prstGeom prst="rect">
            <a:avLst/>
          </a:prstGeom>
        </p:spPr>
      </p:pic>
      <p:pic>
        <p:nvPicPr>
          <p:cNvPr id="13" name="Picture 38" descr="Icon&#10;&#10;Description automatically generated">
            <a:extLst>
              <a:ext uri="{FF2B5EF4-FFF2-40B4-BE49-F238E27FC236}">
                <a16:creationId xmlns:a16="http://schemas.microsoft.com/office/drawing/2014/main" id="{77F4C903-7014-258C-EAA0-EAF30E4F16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311" y="1657230"/>
            <a:ext cx="287064" cy="273662"/>
          </a:xfrm>
          <a:prstGeom prst="rect">
            <a:avLst/>
          </a:prstGeom>
        </p:spPr>
      </p:pic>
      <p:pic>
        <p:nvPicPr>
          <p:cNvPr id="14" name="Picture 38" descr="Icon&#10;&#10;Description automatically generated">
            <a:extLst>
              <a:ext uri="{FF2B5EF4-FFF2-40B4-BE49-F238E27FC236}">
                <a16:creationId xmlns:a16="http://schemas.microsoft.com/office/drawing/2014/main" id="{0BB0B307-E451-ECF1-D216-68B2991B06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608" y="844757"/>
            <a:ext cx="287064" cy="273662"/>
          </a:xfrm>
          <a:prstGeom prst="rect">
            <a:avLst/>
          </a:prstGeom>
        </p:spPr>
      </p:pic>
      <p:pic>
        <p:nvPicPr>
          <p:cNvPr id="7" name="Picture 38" descr="Icon&#10;&#10;Description automatically generated">
            <a:extLst>
              <a:ext uri="{FF2B5EF4-FFF2-40B4-BE49-F238E27FC236}">
                <a16:creationId xmlns:a16="http://schemas.microsoft.com/office/drawing/2014/main" id="{0A8C4896-59DE-F728-FAE0-61AE395805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061" y="5522860"/>
            <a:ext cx="287064" cy="273662"/>
          </a:xfrm>
          <a:prstGeom prst="rect">
            <a:avLst/>
          </a:prstGeom>
        </p:spPr>
      </p:pic>
    </p:spTree>
    <p:extLst>
      <p:ext uri="{BB962C8B-B14F-4D97-AF65-F5344CB8AC3E}">
        <p14:creationId xmlns:p14="http://schemas.microsoft.com/office/powerpoint/2010/main" val="3633343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AF2993-D946-45E7-8652-C8B8B400D7C1}"/>
              </a:ext>
            </a:extLst>
          </p:cNvPr>
          <p:cNvSpPr txBox="1"/>
          <p:nvPr/>
        </p:nvSpPr>
        <p:spPr>
          <a:xfrm>
            <a:off x="412906" y="1128947"/>
            <a:ext cx="11515477" cy="5078313"/>
          </a:xfrm>
          <a:prstGeom prst="rect">
            <a:avLst/>
          </a:prstGeom>
          <a:noFill/>
        </p:spPr>
        <p:txBody>
          <a:bodyPr wrap="square" rtlCol="0">
            <a:spAutoFit/>
          </a:bodyPr>
          <a:lstStyle/>
          <a:p>
            <a:r>
              <a:rPr lang="nl-NL" sz="2400" b="1" dirty="0">
                <a:solidFill>
                  <a:srgbClr val="EC008C"/>
                </a:solidFill>
                <a:latin typeface="Museo Sans Rounded 700" panose="02000000000000000000" pitchFamily="50" charset="0"/>
              </a:rPr>
              <a:t>Voorbeelden van suggestieve vragen:</a:t>
            </a:r>
          </a:p>
          <a:p>
            <a:r>
              <a:rPr lang="nl-NL" sz="2400" b="1" dirty="0">
                <a:solidFill>
                  <a:srgbClr val="EC008C"/>
                </a:solidFill>
                <a:latin typeface="Museo Sans Rounded 700" panose="02000000000000000000" pitchFamily="50" charset="0"/>
              </a:rPr>
              <a:t>     </a:t>
            </a:r>
            <a:r>
              <a:rPr lang="nl-NL" sz="2400" dirty="0">
                <a:solidFill>
                  <a:schemeClr val="bg1"/>
                </a:solidFill>
                <a:latin typeface="Museo Sans Rounded 700" panose="02000000000000000000" pitchFamily="50" charset="0"/>
              </a:rPr>
              <a:t>U wilt zeker vaker naar buiten?</a:t>
            </a:r>
          </a:p>
          <a:p>
            <a:r>
              <a:rPr lang="nl-NL" sz="2400" dirty="0">
                <a:solidFill>
                  <a:schemeClr val="bg1"/>
                </a:solidFill>
                <a:latin typeface="Museo Sans Rounded 700" panose="02000000000000000000" pitchFamily="50" charset="0"/>
              </a:rPr>
              <a:t>     Afhankelijk zijn van een ander vind u niets he?</a:t>
            </a:r>
          </a:p>
          <a:p>
            <a:r>
              <a:rPr lang="nl-NL" sz="2400" dirty="0">
                <a:solidFill>
                  <a:schemeClr val="bg1"/>
                </a:solidFill>
                <a:latin typeface="Museo Sans Rounded 700" panose="02000000000000000000" pitchFamily="50" charset="0"/>
              </a:rPr>
              <a:t>     U heeft zeker wel zin in koffie toch?</a:t>
            </a:r>
          </a:p>
          <a:p>
            <a:endParaRPr lang="nl-NL" sz="2400" dirty="0">
              <a:solidFill>
                <a:schemeClr val="bg1"/>
              </a:solidFill>
              <a:latin typeface="Museo Sans Rounded 700" panose="02000000000000000000" pitchFamily="50" charset="0"/>
            </a:endParaRPr>
          </a:p>
          <a:p>
            <a:pPr algn="ctr"/>
            <a:endParaRPr lang="nl-NL" sz="2400" dirty="0">
              <a:solidFill>
                <a:schemeClr val="bg1"/>
              </a:solidFill>
              <a:latin typeface="Museo Sans Rounded 700" panose="02000000000000000000" pitchFamily="50" charset="0"/>
            </a:endParaRPr>
          </a:p>
          <a:p>
            <a:endParaRPr lang="nl-NL" sz="2400" dirty="0">
              <a:solidFill>
                <a:schemeClr val="bg1"/>
              </a:solidFill>
              <a:latin typeface="Museo Sans Rounded 700" panose="02000000000000000000" pitchFamily="50" charset="0"/>
            </a:endParaRPr>
          </a:p>
          <a:p>
            <a:endParaRPr lang="nl-NL" sz="2400" b="1" dirty="0">
              <a:solidFill>
                <a:schemeClr val="bg1"/>
              </a:solidFill>
              <a:latin typeface="Museo Sans Rounded 700" panose="02000000000000000000" pitchFamily="50" charset="0"/>
            </a:endParaRPr>
          </a:p>
          <a:p>
            <a:endParaRPr lang="nl-NL" sz="2400" b="1" dirty="0">
              <a:solidFill>
                <a:schemeClr val="bg1"/>
              </a:solidFill>
              <a:latin typeface="Museo Sans Rounded 700" panose="02000000000000000000" pitchFamily="50" charset="0"/>
            </a:endParaRPr>
          </a:p>
          <a:p>
            <a:endParaRPr lang="nl-NL" sz="2400" b="1" dirty="0">
              <a:solidFill>
                <a:schemeClr val="bg1"/>
              </a:solidFill>
              <a:latin typeface="Museo Sans Rounded 700" panose="02000000000000000000" pitchFamily="50" charset="0"/>
            </a:endParaRPr>
          </a:p>
          <a:p>
            <a:endParaRPr lang="nl-NL" sz="2400" b="1" dirty="0">
              <a:solidFill>
                <a:schemeClr val="bg1"/>
              </a:solidFill>
              <a:latin typeface="Museo Sans Rounded 700" panose="02000000000000000000" pitchFamily="50" charset="0"/>
            </a:endParaRPr>
          </a:p>
          <a:p>
            <a:r>
              <a:rPr lang="nl-NL" sz="2400" b="1" dirty="0">
                <a:solidFill>
                  <a:srgbClr val="EC008C"/>
                </a:solidFill>
                <a:latin typeface="Museo Sans Rounded 700" panose="02000000000000000000" pitchFamily="50" charset="0"/>
              </a:rPr>
              <a:t>Voor het voeren van een gesprek kun je </a:t>
            </a:r>
            <a:r>
              <a:rPr lang="nl-NL" sz="2400" b="1" u="sng" dirty="0">
                <a:solidFill>
                  <a:srgbClr val="EC008C"/>
                </a:solidFill>
                <a:latin typeface="Museo Sans Rounded 700" panose="02000000000000000000" pitchFamily="50" charset="0"/>
              </a:rPr>
              <a:t>suggestieve vragen </a:t>
            </a:r>
            <a:r>
              <a:rPr lang="nl-NL" sz="2400" b="1" dirty="0">
                <a:solidFill>
                  <a:srgbClr val="EC008C"/>
                </a:solidFill>
                <a:latin typeface="Museo Sans Rounded 700" panose="02000000000000000000" pitchFamily="50" charset="0"/>
              </a:rPr>
              <a:t>beter vermijden!</a:t>
            </a:r>
          </a:p>
          <a:p>
            <a:pPr algn="r"/>
            <a:endParaRPr lang="nl-NL" sz="3600" dirty="0">
              <a:solidFill>
                <a:srgbClr val="EC008C"/>
              </a:solidFill>
              <a:latin typeface="Museo Sans Rounded 700" panose="02000000000000000000" pitchFamily="50" charset="0"/>
            </a:endParaRPr>
          </a:p>
        </p:txBody>
      </p:sp>
      <p:sp>
        <p:nvSpPr>
          <p:cNvPr id="11" name="Rechthoek: afgeronde hoeken 10">
            <a:extLst>
              <a:ext uri="{FF2B5EF4-FFF2-40B4-BE49-F238E27FC236}">
                <a16:creationId xmlns:a16="http://schemas.microsoft.com/office/drawing/2014/main" id="{99928764-20C4-C5B9-5E9F-827C01F1252F}"/>
              </a:ext>
            </a:extLst>
          </p:cNvPr>
          <p:cNvSpPr/>
          <p:nvPr/>
        </p:nvSpPr>
        <p:spPr>
          <a:xfrm>
            <a:off x="7208688" y="2580305"/>
            <a:ext cx="4352456" cy="1701579"/>
          </a:xfrm>
          <a:prstGeom prst="roundRect">
            <a:avLst/>
          </a:prstGeom>
          <a:solidFill>
            <a:srgbClr val="007586"/>
          </a:solidFill>
          <a:ln>
            <a:solidFill>
              <a:srgbClr val="007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000" b="1" dirty="0"/>
              <a:t>Wat valt jullie op aan deze vragen?</a:t>
            </a:r>
          </a:p>
        </p:txBody>
      </p:sp>
      <p:cxnSp>
        <p:nvCxnSpPr>
          <p:cNvPr id="13" name="Verbindingslijn: gekromd 12">
            <a:extLst>
              <a:ext uri="{FF2B5EF4-FFF2-40B4-BE49-F238E27FC236}">
                <a16:creationId xmlns:a16="http://schemas.microsoft.com/office/drawing/2014/main" id="{12377472-08FE-D256-6DA4-49F61C92E9F4}"/>
              </a:ext>
            </a:extLst>
          </p:cNvPr>
          <p:cNvCxnSpPr>
            <a:cxnSpLocks/>
          </p:cNvCxnSpPr>
          <p:nvPr/>
        </p:nvCxnSpPr>
        <p:spPr>
          <a:xfrm>
            <a:off x="5637800" y="2482132"/>
            <a:ext cx="1203649" cy="578498"/>
          </a:xfrm>
          <a:prstGeom prst="curvedConnector3">
            <a:avLst>
              <a:gd name="adj1" fmla="val 50000"/>
            </a:avLst>
          </a:prstGeom>
          <a:ln w="38100">
            <a:solidFill>
              <a:srgbClr val="007586"/>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44" descr="Icon&#10;&#10;Description automatically generated">
            <a:extLst>
              <a:ext uri="{FF2B5EF4-FFF2-40B4-BE49-F238E27FC236}">
                <a16:creationId xmlns:a16="http://schemas.microsoft.com/office/drawing/2014/main" id="{305BD7C0-68A5-566A-AFCD-DCD73C67E9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668" y="1635889"/>
            <a:ext cx="227818" cy="218737"/>
          </a:xfrm>
          <a:prstGeom prst="rect">
            <a:avLst/>
          </a:prstGeom>
        </p:spPr>
      </p:pic>
      <p:pic>
        <p:nvPicPr>
          <p:cNvPr id="4" name="Picture 44" descr="Icon&#10;&#10;Description automatically generated">
            <a:extLst>
              <a:ext uri="{FF2B5EF4-FFF2-40B4-BE49-F238E27FC236}">
                <a16:creationId xmlns:a16="http://schemas.microsoft.com/office/drawing/2014/main" id="{09E5EB88-BC4D-8AD3-D354-454035C84D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668" y="2001649"/>
            <a:ext cx="227818" cy="218737"/>
          </a:xfrm>
          <a:prstGeom prst="rect">
            <a:avLst/>
          </a:prstGeom>
        </p:spPr>
      </p:pic>
      <p:pic>
        <p:nvPicPr>
          <p:cNvPr id="5" name="Picture 44" descr="Icon&#10;&#10;Description automatically generated">
            <a:extLst>
              <a:ext uri="{FF2B5EF4-FFF2-40B4-BE49-F238E27FC236}">
                <a16:creationId xmlns:a16="http://schemas.microsoft.com/office/drawing/2014/main" id="{212B0D05-62C8-6E5F-A3C6-7D63F2E668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668" y="2361568"/>
            <a:ext cx="227818" cy="218737"/>
          </a:xfrm>
          <a:prstGeom prst="rect">
            <a:avLst/>
          </a:prstGeom>
        </p:spPr>
      </p:pic>
    </p:spTree>
    <p:extLst>
      <p:ext uri="{BB962C8B-B14F-4D97-AF65-F5344CB8AC3E}">
        <p14:creationId xmlns:p14="http://schemas.microsoft.com/office/powerpoint/2010/main" val="2148982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64E4D1-4166-4756-AD0D-970F40862E6F}"/>
              </a:ext>
            </a:extLst>
          </p:cNvPr>
          <p:cNvSpPr txBox="1"/>
          <p:nvPr/>
        </p:nvSpPr>
        <p:spPr>
          <a:xfrm>
            <a:off x="6577298" y="593063"/>
            <a:ext cx="5390001" cy="5693866"/>
          </a:xfrm>
          <a:prstGeom prst="rect">
            <a:avLst/>
          </a:prstGeom>
          <a:noFill/>
        </p:spPr>
        <p:txBody>
          <a:bodyPr wrap="square" rtlCol="0">
            <a:spAutoFit/>
          </a:bodyPr>
          <a:lstStyle/>
          <a:p>
            <a:pPr algn="ctr"/>
            <a:r>
              <a:rPr lang="en-US" sz="2400" i="1" dirty="0">
                <a:solidFill>
                  <a:schemeClr val="bg1"/>
                </a:solidFill>
                <a:latin typeface="Museo Sans Rounded 500" panose="02000000000000000000" pitchFamily="50" charset="0"/>
              </a:rPr>
              <a:t> </a:t>
            </a:r>
            <a:endParaRPr lang="en-US" sz="2400" b="1" i="1" dirty="0">
              <a:solidFill>
                <a:schemeClr val="bg1"/>
              </a:solidFill>
              <a:latin typeface="Museo Sans Rounded 500" panose="02000000000000000000" pitchFamily="50" charset="0"/>
            </a:endParaRPr>
          </a:p>
          <a:p>
            <a:r>
              <a:rPr lang="en-US" sz="2000" b="1" dirty="0">
                <a:solidFill>
                  <a:srgbClr val="A6CE39"/>
                </a:solidFill>
                <a:latin typeface="Museo Sans Rounded 500" panose="02000000000000000000" pitchFamily="50" charset="0"/>
              </a:rPr>
              <a:t>Door een open vraag:</a:t>
            </a:r>
          </a:p>
          <a:p>
            <a:r>
              <a:rPr lang="en-US" sz="2000" b="1" dirty="0">
                <a:solidFill>
                  <a:schemeClr val="bg1"/>
                </a:solidFill>
                <a:latin typeface="Museo Sans Rounded 500" panose="02000000000000000000" pitchFamily="50" charset="0"/>
              </a:rPr>
              <a:t>    </a:t>
            </a:r>
          </a:p>
          <a:p>
            <a:r>
              <a:rPr lang="en-US" sz="2000" dirty="0" err="1">
                <a:solidFill>
                  <a:schemeClr val="bg1"/>
                </a:solidFill>
                <a:latin typeface="Museo Sans Rounded 500" panose="02000000000000000000" pitchFamily="50" charset="0"/>
              </a:rPr>
              <a:t>Stimuleer</a:t>
            </a:r>
            <a:r>
              <a:rPr lang="en-US" sz="2000" dirty="0">
                <a:solidFill>
                  <a:schemeClr val="bg1"/>
                </a:solidFill>
                <a:latin typeface="Museo Sans Rounded 500" panose="02000000000000000000" pitchFamily="50" charset="0"/>
              </a:rPr>
              <a:t> je de ander zelf na te denken en </a:t>
            </a:r>
            <a:r>
              <a:rPr lang="en-US" sz="2000" dirty="0" err="1">
                <a:solidFill>
                  <a:schemeClr val="bg1"/>
                </a:solidFill>
                <a:latin typeface="Museo Sans Rounded 500" panose="02000000000000000000" pitchFamily="50" charset="0"/>
              </a:rPr>
              <a:t>geef</a:t>
            </a:r>
            <a:r>
              <a:rPr lang="en-US" sz="2000" dirty="0">
                <a:solidFill>
                  <a:schemeClr val="bg1"/>
                </a:solidFill>
                <a:latin typeface="Museo Sans Rounded 500" panose="02000000000000000000" pitchFamily="50" charset="0"/>
              </a:rPr>
              <a:t> je de </a:t>
            </a:r>
            <a:r>
              <a:rPr lang="en-US" sz="2000" dirty="0" err="1">
                <a:solidFill>
                  <a:schemeClr val="bg1"/>
                </a:solidFill>
                <a:latin typeface="Museo Sans Rounded 500" panose="02000000000000000000" pitchFamily="50" charset="0"/>
              </a:rPr>
              <a:t>ander</a:t>
            </a:r>
            <a:r>
              <a:rPr lang="en-US" sz="2000" i="1" dirty="0">
                <a:solidFill>
                  <a:schemeClr val="bg1"/>
                </a:solidFill>
                <a:latin typeface="Museo Sans Rounded 500" panose="02000000000000000000" pitchFamily="50" charset="0"/>
              </a:rPr>
              <a:t> de ruimte om zelf te vertellen.</a:t>
            </a:r>
          </a:p>
          <a:p>
            <a:r>
              <a:rPr lang="en-US" sz="2000" i="1" dirty="0" err="1">
                <a:solidFill>
                  <a:schemeClr val="bg1"/>
                </a:solidFill>
                <a:latin typeface="Museo Sans Rounded 500" panose="02000000000000000000" pitchFamily="50" charset="0"/>
              </a:rPr>
              <a:t>Krijg</a:t>
            </a:r>
            <a:r>
              <a:rPr lang="en-US" sz="2000" i="1" dirty="0">
                <a:solidFill>
                  <a:schemeClr val="bg1"/>
                </a:solidFill>
                <a:latin typeface="Museo Sans Rounded 500" panose="02000000000000000000" pitchFamily="50" charset="0"/>
              </a:rPr>
              <a:t> je veel informatie, hoor je wat de </a:t>
            </a:r>
            <a:br>
              <a:rPr lang="en-US" sz="2000" i="1" dirty="0">
                <a:solidFill>
                  <a:schemeClr val="bg1"/>
                </a:solidFill>
                <a:latin typeface="Museo Sans Rounded 500" panose="02000000000000000000" pitchFamily="50" charset="0"/>
              </a:rPr>
            </a:br>
            <a:r>
              <a:rPr lang="en-US" sz="2000" i="1" dirty="0" err="1">
                <a:solidFill>
                  <a:schemeClr val="bg1"/>
                </a:solidFill>
                <a:latin typeface="Museo Sans Rounded 500" panose="02000000000000000000" pitchFamily="50" charset="0"/>
              </a:rPr>
              <a:t>ander</a:t>
            </a:r>
            <a:r>
              <a:rPr lang="en-US" sz="2000" i="1" dirty="0">
                <a:solidFill>
                  <a:schemeClr val="bg1"/>
                </a:solidFill>
                <a:latin typeface="Museo Sans Rounded 500" panose="02000000000000000000" pitchFamily="50" charset="0"/>
              </a:rPr>
              <a:t> belangrijk vindt en kun je daarna goed doorvragen.</a:t>
            </a:r>
          </a:p>
          <a:p>
            <a:r>
              <a:rPr lang="en-US" sz="2000" i="1" dirty="0">
                <a:solidFill>
                  <a:schemeClr val="bg1"/>
                </a:solidFill>
                <a:latin typeface="Museo Sans Rounded 500" panose="02000000000000000000" pitchFamily="50" charset="0"/>
              </a:rPr>
              <a:t>     </a:t>
            </a:r>
          </a:p>
          <a:p>
            <a:r>
              <a:rPr lang="en-US" sz="2000" i="1" dirty="0">
                <a:solidFill>
                  <a:schemeClr val="bg1"/>
                </a:solidFill>
                <a:latin typeface="Museo Sans Rounded 500" panose="02000000000000000000" pitchFamily="50" charset="0"/>
              </a:rPr>
              <a:t>     </a:t>
            </a:r>
          </a:p>
          <a:p>
            <a:pPr algn="ctr"/>
            <a:r>
              <a:rPr lang="en-US" sz="2000" b="1" i="1" dirty="0">
                <a:solidFill>
                  <a:schemeClr val="bg1"/>
                </a:solidFill>
                <a:latin typeface="Museo Sans Rounded 500" panose="02000000000000000000" pitchFamily="50" charset="0"/>
              </a:rPr>
              <a:t>Een open vraag begint vaak met:</a:t>
            </a:r>
          </a:p>
          <a:p>
            <a:pPr algn="ctr"/>
            <a:r>
              <a:rPr lang="en-US" sz="2000" b="1" i="1" dirty="0">
                <a:solidFill>
                  <a:srgbClr val="A6CE39"/>
                </a:solidFill>
                <a:latin typeface="Museo Sans Rounded 500" panose="02000000000000000000" pitchFamily="50" charset="0"/>
              </a:rPr>
              <a:t>Hoe</a:t>
            </a:r>
          </a:p>
          <a:p>
            <a:pPr algn="ctr"/>
            <a:r>
              <a:rPr lang="en-US" sz="2000" b="1" i="1" dirty="0">
                <a:solidFill>
                  <a:srgbClr val="A6CE39"/>
                </a:solidFill>
                <a:latin typeface="Museo Sans Rounded 500" panose="02000000000000000000" pitchFamily="50" charset="0"/>
              </a:rPr>
              <a:t>Wat</a:t>
            </a:r>
          </a:p>
          <a:p>
            <a:pPr algn="ctr"/>
            <a:r>
              <a:rPr lang="en-US" sz="2000" b="1" i="1" dirty="0">
                <a:solidFill>
                  <a:srgbClr val="A6CE39"/>
                </a:solidFill>
                <a:latin typeface="Museo Sans Rounded 500" panose="02000000000000000000" pitchFamily="50" charset="0"/>
              </a:rPr>
              <a:t>Wie</a:t>
            </a:r>
          </a:p>
          <a:p>
            <a:pPr algn="ctr"/>
            <a:r>
              <a:rPr lang="en-US" sz="2000" b="1" i="1" dirty="0">
                <a:solidFill>
                  <a:srgbClr val="A6CE39"/>
                </a:solidFill>
                <a:latin typeface="Museo Sans Rounded 500" panose="02000000000000000000" pitchFamily="50" charset="0"/>
              </a:rPr>
              <a:t>Wanneer</a:t>
            </a:r>
          </a:p>
          <a:p>
            <a:pPr algn="ctr"/>
            <a:r>
              <a:rPr lang="en-US" sz="2000" b="1" i="1" dirty="0">
                <a:solidFill>
                  <a:srgbClr val="A6CE39"/>
                </a:solidFill>
                <a:latin typeface="Museo Sans Rounded 500" panose="02000000000000000000" pitchFamily="50" charset="0"/>
              </a:rPr>
              <a:t>Welke</a:t>
            </a:r>
          </a:p>
          <a:p>
            <a:pPr algn="ctr"/>
            <a:r>
              <a:rPr lang="en-US" sz="2000" b="1" i="1" dirty="0">
                <a:solidFill>
                  <a:srgbClr val="A6CE39"/>
                </a:solidFill>
                <a:latin typeface="Museo Sans Rounded 500" panose="02000000000000000000" pitchFamily="50" charset="0"/>
              </a:rPr>
              <a:t>En soms met Waarom</a:t>
            </a:r>
            <a:endParaRPr lang="en-US" sz="2000" i="1" dirty="0">
              <a:solidFill>
                <a:srgbClr val="A6CE39"/>
              </a:solidFill>
              <a:latin typeface="Museo Sans Rounded 500" panose="02000000000000000000" pitchFamily="50" charset="0"/>
            </a:endParaRPr>
          </a:p>
        </p:txBody>
      </p:sp>
      <p:sp>
        <p:nvSpPr>
          <p:cNvPr id="2" name="Tekstvak 1">
            <a:extLst>
              <a:ext uri="{FF2B5EF4-FFF2-40B4-BE49-F238E27FC236}">
                <a16:creationId xmlns:a16="http://schemas.microsoft.com/office/drawing/2014/main" id="{D609997D-35A8-6563-1E33-9545A809F029}"/>
              </a:ext>
            </a:extLst>
          </p:cNvPr>
          <p:cNvSpPr txBox="1"/>
          <p:nvPr/>
        </p:nvSpPr>
        <p:spPr>
          <a:xfrm>
            <a:off x="319261" y="593063"/>
            <a:ext cx="5676022" cy="6001643"/>
          </a:xfrm>
          <a:prstGeom prst="rect">
            <a:avLst/>
          </a:prstGeom>
          <a:noFill/>
        </p:spPr>
        <p:txBody>
          <a:bodyPr wrap="square" rtlCol="0">
            <a:spAutoFit/>
          </a:bodyPr>
          <a:lstStyle/>
          <a:p>
            <a:pPr algn="ctr"/>
            <a:r>
              <a:rPr lang="nl-NL" sz="2400" dirty="0">
                <a:solidFill>
                  <a:srgbClr val="A6CE39"/>
                </a:solidFill>
                <a:latin typeface="Museo Sans Rounded 500" panose="02000000000000000000"/>
              </a:rPr>
              <a:t>En nu door met de basisvaardigheid</a:t>
            </a:r>
          </a:p>
          <a:p>
            <a:pPr algn="ctr"/>
            <a:r>
              <a:rPr lang="nl-NL" sz="4000" b="1" dirty="0">
                <a:solidFill>
                  <a:srgbClr val="A6CE39"/>
                </a:solidFill>
                <a:latin typeface="Museo Sans Rounded 500" panose="02000000000000000000"/>
              </a:rPr>
              <a:t>Open vragen</a:t>
            </a:r>
          </a:p>
          <a:p>
            <a:pPr algn="ctr"/>
            <a:endParaRPr lang="nl-NL" sz="4000" b="1" dirty="0">
              <a:solidFill>
                <a:srgbClr val="A6CE39"/>
              </a:solidFill>
              <a:latin typeface="Museo Sans Rounded 500" panose="02000000000000000000"/>
            </a:endParaRPr>
          </a:p>
          <a:p>
            <a:pPr algn="ctr"/>
            <a:endParaRPr lang="nl-NL" sz="4000" b="1" dirty="0">
              <a:solidFill>
                <a:srgbClr val="A6CE39"/>
              </a:solidFill>
              <a:latin typeface="Museo Sans Rounded 500" panose="02000000000000000000"/>
            </a:endParaRPr>
          </a:p>
          <a:p>
            <a:pPr algn="ctr"/>
            <a:endParaRPr lang="nl-NL" sz="4000" b="1" dirty="0">
              <a:solidFill>
                <a:srgbClr val="A6CE39"/>
              </a:solidFill>
              <a:latin typeface="Museo Sans Rounded 500" panose="02000000000000000000"/>
            </a:endParaRPr>
          </a:p>
          <a:p>
            <a:pPr algn="ctr"/>
            <a:endParaRPr lang="nl-NL" sz="4000" b="1" dirty="0">
              <a:solidFill>
                <a:srgbClr val="A6CE39"/>
              </a:solidFill>
              <a:latin typeface="Museo Sans Rounded 500" panose="02000000000000000000"/>
            </a:endParaRPr>
          </a:p>
          <a:p>
            <a:pPr algn="ctr"/>
            <a:endParaRPr lang="nl-NL" sz="4000" b="1" dirty="0">
              <a:solidFill>
                <a:srgbClr val="A6CE39"/>
              </a:solidFill>
              <a:latin typeface="Museo Sans Rounded 500" panose="02000000000000000000"/>
            </a:endParaRPr>
          </a:p>
          <a:p>
            <a:pPr algn="ctr"/>
            <a:endParaRPr lang="nl-NL" sz="4000" b="1" dirty="0">
              <a:solidFill>
                <a:srgbClr val="A6CE39"/>
              </a:solidFill>
              <a:latin typeface="Museo Sans Rounded 500" panose="02000000000000000000"/>
            </a:endParaRPr>
          </a:p>
          <a:p>
            <a:pPr algn="ctr"/>
            <a:endParaRPr lang="nl-NL" sz="4000" b="1" dirty="0">
              <a:solidFill>
                <a:srgbClr val="A6CE39"/>
              </a:solidFill>
              <a:latin typeface="Museo Sans Rounded 500" panose="02000000000000000000"/>
            </a:endParaRPr>
          </a:p>
          <a:p>
            <a:pPr algn="ctr"/>
            <a:r>
              <a:rPr lang="nl-NL" sz="2000" b="1" dirty="0">
                <a:solidFill>
                  <a:srgbClr val="A6CE39"/>
                </a:solidFill>
                <a:latin typeface="Museo Sans Rounded 500" panose="02000000000000000000"/>
              </a:rPr>
              <a:t>Voor het voeren van een gesprek heeft het stellen van open vragen de voorkeur!</a:t>
            </a:r>
          </a:p>
        </p:txBody>
      </p:sp>
      <p:pic>
        <p:nvPicPr>
          <p:cNvPr id="10" name="Picture 44" descr="Icon&#10;&#10;Description automatically generated">
            <a:extLst>
              <a:ext uri="{FF2B5EF4-FFF2-40B4-BE49-F238E27FC236}">
                <a16:creationId xmlns:a16="http://schemas.microsoft.com/office/drawing/2014/main" id="{C05CF5FF-C113-7F54-2AFE-195B121939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9481" y="2570147"/>
            <a:ext cx="227818" cy="218737"/>
          </a:xfrm>
          <a:prstGeom prst="rect">
            <a:avLst/>
          </a:prstGeom>
        </p:spPr>
      </p:pic>
      <p:pic>
        <p:nvPicPr>
          <p:cNvPr id="11" name="Picture 44" descr="Icon&#10;&#10;Description automatically generated">
            <a:extLst>
              <a:ext uri="{FF2B5EF4-FFF2-40B4-BE49-F238E27FC236}">
                <a16:creationId xmlns:a16="http://schemas.microsoft.com/office/drawing/2014/main" id="{82E07DC3-EDAC-1155-1A7C-E9859E8183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1658" y="1639904"/>
            <a:ext cx="227818" cy="218737"/>
          </a:xfrm>
          <a:prstGeom prst="rect">
            <a:avLst/>
          </a:prstGeom>
        </p:spPr>
      </p:pic>
      <p:pic>
        <p:nvPicPr>
          <p:cNvPr id="8" name="Afbeelding 7" descr="Afbeelding met tekst, clipart, tekenfilm, illustratie&#10;&#10;Automatisch gegenereerde beschrijving">
            <a:extLst>
              <a:ext uri="{FF2B5EF4-FFF2-40B4-BE49-F238E27FC236}">
                <a16:creationId xmlns:a16="http://schemas.microsoft.com/office/drawing/2014/main" id="{3A748ABF-8B7B-6DF2-4242-6B9C82633F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368" y="1749273"/>
            <a:ext cx="4739808" cy="3359454"/>
          </a:xfrm>
          <a:prstGeom prst="rect">
            <a:avLst/>
          </a:prstGeom>
        </p:spPr>
      </p:pic>
    </p:spTree>
    <p:extLst>
      <p:ext uri="{BB962C8B-B14F-4D97-AF65-F5344CB8AC3E}">
        <p14:creationId xmlns:p14="http://schemas.microsoft.com/office/powerpoint/2010/main" val="1113411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64E4D1-4166-4756-AD0D-970F40862E6F}"/>
              </a:ext>
            </a:extLst>
          </p:cNvPr>
          <p:cNvSpPr txBox="1"/>
          <p:nvPr/>
        </p:nvSpPr>
        <p:spPr>
          <a:xfrm>
            <a:off x="6520656" y="593063"/>
            <a:ext cx="5446644" cy="5386090"/>
          </a:xfrm>
          <a:prstGeom prst="rect">
            <a:avLst/>
          </a:prstGeom>
          <a:noFill/>
        </p:spPr>
        <p:txBody>
          <a:bodyPr wrap="square" rtlCol="0">
            <a:spAutoFit/>
          </a:bodyPr>
          <a:lstStyle/>
          <a:p>
            <a:pPr algn="ctr"/>
            <a:r>
              <a:rPr lang="en-US" sz="2400" i="1" dirty="0">
                <a:solidFill>
                  <a:schemeClr val="bg1"/>
                </a:solidFill>
                <a:latin typeface="Museo Sans Rounded 500" panose="02000000000000000000" pitchFamily="50" charset="0"/>
              </a:rPr>
              <a:t> </a:t>
            </a:r>
          </a:p>
          <a:p>
            <a:pPr algn="ctr"/>
            <a:endParaRPr lang="en-US" sz="2400" b="1" i="1" dirty="0">
              <a:solidFill>
                <a:schemeClr val="bg1"/>
              </a:solidFill>
              <a:latin typeface="Museo Sans Rounded 500" panose="02000000000000000000" pitchFamily="50" charset="0"/>
            </a:endParaRPr>
          </a:p>
          <a:p>
            <a:r>
              <a:rPr lang="en-US" sz="2000" b="1" dirty="0">
                <a:solidFill>
                  <a:schemeClr val="bg1"/>
                </a:solidFill>
                <a:latin typeface="Museo Sans Rounded 500" panose="02000000000000000000" pitchFamily="50" charset="0"/>
              </a:rPr>
              <a:t>Een voorbeeld:</a:t>
            </a:r>
          </a:p>
          <a:p>
            <a:endParaRPr lang="en-US" sz="2000" b="1" dirty="0">
              <a:solidFill>
                <a:schemeClr val="bg1"/>
              </a:solidFill>
              <a:latin typeface="Museo Sans Rounded 500" panose="02000000000000000000" pitchFamily="50" charset="0"/>
            </a:endParaRPr>
          </a:p>
          <a:p>
            <a:pPr algn="ctr"/>
            <a:r>
              <a:rPr lang="en-US" sz="2400" i="1" dirty="0">
                <a:solidFill>
                  <a:schemeClr val="bg1"/>
                </a:solidFill>
                <a:latin typeface="Museo Sans Rounded 500" panose="02000000000000000000" pitchFamily="50" charset="0"/>
              </a:rPr>
              <a:t>“Waarom is dat belangrijk voor u?”</a:t>
            </a:r>
          </a:p>
          <a:p>
            <a:pPr algn="ctr"/>
            <a:endParaRPr lang="en-US" sz="2400" i="1" dirty="0">
              <a:solidFill>
                <a:schemeClr val="bg1"/>
              </a:solidFill>
              <a:latin typeface="Museo Sans Rounded 500" panose="02000000000000000000" pitchFamily="50" charset="0"/>
            </a:endParaRPr>
          </a:p>
          <a:p>
            <a:pPr algn="ctr"/>
            <a:r>
              <a:rPr lang="en-US" sz="2400" i="1" dirty="0">
                <a:solidFill>
                  <a:schemeClr val="bg1"/>
                </a:solidFill>
                <a:latin typeface="Museo Sans Rounded 500" panose="02000000000000000000" pitchFamily="50" charset="0"/>
              </a:rPr>
              <a:t>Of</a:t>
            </a:r>
          </a:p>
          <a:p>
            <a:pPr algn="ctr"/>
            <a:endParaRPr lang="en-US" sz="2400" i="1" dirty="0">
              <a:solidFill>
                <a:schemeClr val="bg1"/>
              </a:solidFill>
              <a:latin typeface="Museo Sans Rounded 500" panose="02000000000000000000" pitchFamily="50" charset="0"/>
            </a:endParaRPr>
          </a:p>
          <a:p>
            <a:pPr algn="ctr"/>
            <a:r>
              <a:rPr lang="en-US" sz="2400" i="1" dirty="0">
                <a:solidFill>
                  <a:schemeClr val="bg1"/>
                </a:solidFill>
                <a:latin typeface="Museo Sans Rounded 500" panose="02000000000000000000" pitchFamily="50" charset="0"/>
              </a:rPr>
              <a:t>“Wat maakt dat dit belangrijk voor u is?”</a:t>
            </a:r>
          </a:p>
          <a:p>
            <a:r>
              <a:rPr lang="en-US" sz="2000" i="1" dirty="0">
                <a:solidFill>
                  <a:schemeClr val="bg1"/>
                </a:solidFill>
                <a:latin typeface="Museo Sans Rounded 500" panose="02000000000000000000" pitchFamily="50" charset="0"/>
              </a:rPr>
              <a:t>     </a:t>
            </a:r>
          </a:p>
          <a:p>
            <a:r>
              <a:rPr lang="en-US" sz="2000" i="1" dirty="0">
                <a:solidFill>
                  <a:schemeClr val="bg1"/>
                </a:solidFill>
                <a:latin typeface="Museo Sans Rounded 500" panose="02000000000000000000" pitchFamily="50" charset="0"/>
              </a:rPr>
              <a:t>     </a:t>
            </a:r>
          </a:p>
          <a:p>
            <a:endParaRPr lang="en-US" sz="2000" i="1" dirty="0">
              <a:solidFill>
                <a:schemeClr val="bg1"/>
              </a:solidFill>
              <a:latin typeface="Museo Sans Rounded 500" panose="02000000000000000000" pitchFamily="50" charset="0"/>
            </a:endParaRPr>
          </a:p>
          <a:p>
            <a:endParaRPr lang="en-US" sz="2000" i="1" dirty="0">
              <a:solidFill>
                <a:schemeClr val="bg1"/>
              </a:solidFill>
              <a:latin typeface="Museo Sans Rounded 500" panose="02000000000000000000" pitchFamily="50" charset="0"/>
            </a:endParaRPr>
          </a:p>
          <a:p>
            <a:pPr algn="ctr"/>
            <a:r>
              <a:rPr lang="en-US" sz="2400" b="1" dirty="0">
                <a:solidFill>
                  <a:srgbClr val="A6CE39"/>
                </a:solidFill>
                <a:latin typeface="Museo Sans Rounded 500" panose="02000000000000000000" pitchFamily="50" charset="0"/>
              </a:rPr>
              <a:t>Merken jullie het verschil?</a:t>
            </a:r>
          </a:p>
        </p:txBody>
      </p:sp>
      <p:sp>
        <p:nvSpPr>
          <p:cNvPr id="2" name="Tekstvak 1">
            <a:extLst>
              <a:ext uri="{FF2B5EF4-FFF2-40B4-BE49-F238E27FC236}">
                <a16:creationId xmlns:a16="http://schemas.microsoft.com/office/drawing/2014/main" id="{D609997D-35A8-6563-1E33-9545A809F029}"/>
              </a:ext>
            </a:extLst>
          </p:cNvPr>
          <p:cNvSpPr txBox="1"/>
          <p:nvPr/>
        </p:nvSpPr>
        <p:spPr>
          <a:xfrm>
            <a:off x="319261" y="593063"/>
            <a:ext cx="5676022" cy="5724644"/>
          </a:xfrm>
          <a:prstGeom prst="rect">
            <a:avLst/>
          </a:prstGeom>
          <a:noFill/>
        </p:spPr>
        <p:txBody>
          <a:bodyPr wrap="square" rtlCol="0">
            <a:spAutoFit/>
          </a:bodyPr>
          <a:lstStyle/>
          <a:p>
            <a:pPr algn="ctr"/>
            <a:r>
              <a:rPr lang="nl-NL" sz="2400" b="1" dirty="0">
                <a:solidFill>
                  <a:srgbClr val="A6CE39"/>
                </a:solidFill>
                <a:latin typeface="Museo Sans Rounded 500" panose="02000000000000000000"/>
              </a:rPr>
              <a:t>Wees voorzichtig met </a:t>
            </a:r>
            <a:br>
              <a:rPr lang="nl-NL" sz="2400" b="1" dirty="0">
                <a:solidFill>
                  <a:srgbClr val="A6CE39"/>
                </a:solidFill>
                <a:latin typeface="Museo Sans Rounded 500" panose="02000000000000000000"/>
              </a:rPr>
            </a:br>
            <a:r>
              <a:rPr lang="nl-NL" sz="2400" b="1" dirty="0" err="1">
                <a:solidFill>
                  <a:srgbClr val="A6CE39"/>
                </a:solidFill>
                <a:latin typeface="Museo Sans Rounded 500" panose="02000000000000000000"/>
              </a:rPr>
              <a:t>Waarom-vragen</a:t>
            </a:r>
            <a:endParaRPr lang="nl-NL" sz="2400" b="1" dirty="0">
              <a:solidFill>
                <a:srgbClr val="A6CE39"/>
              </a:solidFill>
              <a:latin typeface="Museo Sans Rounded 500" panose="02000000000000000000"/>
            </a:endParaRPr>
          </a:p>
          <a:p>
            <a:pPr algn="ctr"/>
            <a:endParaRPr lang="nl-NL" sz="2400" b="1" dirty="0">
              <a:solidFill>
                <a:srgbClr val="A6CE39"/>
              </a:solidFill>
              <a:latin typeface="Museo Sans Rounded 500" panose="02000000000000000000"/>
            </a:endParaRPr>
          </a:p>
          <a:p>
            <a:pPr algn="ctr"/>
            <a:endParaRPr lang="nl-NL" sz="2400" b="1" dirty="0">
              <a:solidFill>
                <a:srgbClr val="A6CE39"/>
              </a:solidFill>
              <a:latin typeface="Museo Sans Rounded 500" panose="02000000000000000000"/>
            </a:endParaRPr>
          </a:p>
          <a:p>
            <a:pPr algn="ctr"/>
            <a:r>
              <a:rPr lang="nl-NL" sz="2400" i="1" dirty="0">
                <a:solidFill>
                  <a:srgbClr val="EC008C"/>
                </a:solidFill>
                <a:latin typeface="Museo Sans Rounded 500" panose="02000000000000000000"/>
              </a:rPr>
              <a:t>Kan overkomen als een oordeel</a:t>
            </a:r>
          </a:p>
          <a:p>
            <a:pPr algn="ctr"/>
            <a:endParaRPr lang="nl-NL" sz="2400" i="1" dirty="0">
              <a:solidFill>
                <a:srgbClr val="EC008C"/>
              </a:solidFill>
              <a:latin typeface="Museo Sans Rounded 500" panose="02000000000000000000"/>
            </a:endParaRPr>
          </a:p>
          <a:p>
            <a:pPr algn="ctr"/>
            <a:endParaRPr lang="nl-NL" sz="2400" i="1" dirty="0">
              <a:solidFill>
                <a:srgbClr val="EC008C"/>
              </a:solidFill>
              <a:latin typeface="Museo Sans Rounded 500" panose="02000000000000000000"/>
            </a:endParaRPr>
          </a:p>
          <a:p>
            <a:pPr algn="ctr"/>
            <a:r>
              <a:rPr lang="nl-NL" sz="2400" i="1" dirty="0">
                <a:solidFill>
                  <a:srgbClr val="EC008C"/>
                </a:solidFill>
                <a:latin typeface="Museo Sans Rounded 500" panose="02000000000000000000"/>
              </a:rPr>
              <a:t>Kan de cliënt het gevoel geven dat hij zich moet verantwoorden</a:t>
            </a:r>
            <a:endParaRPr lang="nl-NL" sz="4000" b="1" dirty="0">
              <a:solidFill>
                <a:srgbClr val="A6CE39"/>
              </a:solidFill>
              <a:latin typeface="Museo Sans Rounded 500" panose="02000000000000000000"/>
            </a:endParaRPr>
          </a:p>
          <a:p>
            <a:pPr algn="ctr"/>
            <a:endParaRPr lang="nl-NL" sz="4000" b="1" dirty="0">
              <a:solidFill>
                <a:srgbClr val="A6CE39"/>
              </a:solidFill>
              <a:latin typeface="Museo Sans Rounded 500" panose="02000000000000000000"/>
            </a:endParaRPr>
          </a:p>
          <a:p>
            <a:r>
              <a:rPr lang="nl-NL" sz="2000" b="1" dirty="0">
                <a:solidFill>
                  <a:srgbClr val="A6CE39"/>
                </a:solidFill>
                <a:latin typeface="Museo Sans Rounded 500" panose="02000000000000000000"/>
              </a:rPr>
              <a:t>Een beter alternatief voor de </a:t>
            </a:r>
            <a:r>
              <a:rPr lang="nl-NL" sz="2000" b="1" dirty="0" err="1">
                <a:solidFill>
                  <a:srgbClr val="A6CE39"/>
                </a:solidFill>
                <a:latin typeface="Museo Sans Rounded 500" panose="02000000000000000000"/>
              </a:rPr>
              <a:t>Waarom-vraag</a:t>
            </a:r>
            <a:r>
              <a:rPr lang="nl-NL" sz="2000" b="1" dirty="0">
                <a:solidFill>
                  <a:srgbClr val="A6CE39"/>
                </a:solidFill>
                <a:latin typeface="Museo Sans Rounded 500" panose="02000000000000000000"/>
              </a:rPr>
              <a:t>:</a:t>
            </a:r>
            <a:br>
              <a:rPr lang="nl-NL" sz="2000" b="1" dirty="0">
                <a:solidFill>
                  <a:srgbClr val="A6CE39"/>
                </a:solidFill>
                <a:latin typeface="Museo Sans Rounded 500" panose="02000000000000000000"/>
              </a:rPr>
            </a:br>
            <a:endParaRPr lang="nl-NL" sz="2000" b="1" dirty="0">
              <a:solidFill>
                <a:srgbClr val="A6CE39"/>
              </a:solidFill>
              <a:latin typeface="Museo Sans Rounded 500" panose="02000000000000000000"/>
            </a:endParaRPr>
          </a:p>
          <a:p>
            <a:r>
              <a:rPr lang="nl-NL" sz="2000" dirty="0">
                <a:solidFill>
                  <a:srgbClr val="A6CE39"/>
                </a:solidFill>
                <a:latin typeface="Museo Sans Rounded 500" panose="02000000000000000000"/>
              </a:rPr>
              <a:t>      Wat maakt dat…</a:t>
            </a:r>
          </a:p>
          <a:p>
            <a:pPr>
              <a:lnSpc>
                <a:spcPct val="150000"/>
              </a:lnSpc>
            </a:pPr>
            <a:r>
              <a:rPr lang="nl-NL" sz="2000" dirty="0">
                <a:solidFill>
                  <a:srgbClr val="A6CE39"/>
                </a:solidFill>
                <a:latin typeface="Museo Sans Rounded 500" panose="02000000000000000000"/>
              </a:rPr>
              <a:t>      Vanwaar…</a:t>
            </a:r>
          </a:p>
          <a:p>
            <a:pPr algn="ctr"/>
            <a:endParaRPr lang="nl-NL" sz="2000" b="1" dirty="0">
              <a:solidFill>
                <a:srgbClr val="A6CE39"/>
              </a:solidFill>
              <a:latin typeface="Museo Sans Rounded 500" panose="02000000000000000000"/>
            </a:endParaRPr>
          </a:p>
        </p:txBody>
      </p:sp>
      <p:pic>
        <p:nvPicPr>
          <p:cNvPr id="10" name="Picture 44" descr="Icon&#10;&#10;Description automatically generated">
            <a:extLst>
              <a:ext uri="{FF2B5EF4-FFF2-40B4-BE49-F238E27FC236}">
                <a16:creationId xmlns:a16="http://schemas.microsoft.com/office/drawing/2014/main" id="{C05CF5FF-C113-7F54-2AFE-195B121939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401" y="5604278"/>
            <a:ext cx="227818" cy="218737"/>
          </a:xfrm>
          <a:prstGeom prst="rect">
            <a:avLst/>
          </a:prstGeom>
        </p:spPr>
      </p:pic>
      <p:pic>
        <p:nvPicPr>
          <p:cNvPr id="11" name="Picture 44" descr="Icon&#10;&#10;Description automatically generated">
            <a:extLst>
              <a:ext uri="{FF2B5EF4-FFF2-40B4-BE49-F238E27FC236}">
                <a16:creationId xmlns:a16="http://schemas.microsoft.com/office/drawing/2014/main" id="{82E07DC3-EDAC-1155-1A7C-E9859E8183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401" y="5204233"/>
            <a:ext cx="227818" cy="218737"/>
          </a:xfrm>
          <a:prstGeom prst="rect">
            <a:avLst/>
          </a:prstGeom>
        </p:spPr>
      </p:pic>
      <p:sp>
        <p:nvSpPr>
          <p:cNvPr id="4" name="Pijl: omlaag 3">
            <a:extLst>
              <a:ext uri="{FF2B5EF4-FFF2-40B4-BE49-F238E27FC236}">
                <a16:creationId xmlns:a16="http://schemas.microsoft.com/office/drawing/2014/main" id="{FC1E053E-728E-A5B4-FDBC-52D0A68AB407}"/>
              </a:ext>
            </a:extLst>
          </p:cNvPr>
          <p:cNvSpPr/>
          <p:nvPr/>
        </p:nvSpPr>
        <p:spPr>
          <a:xfrm>
            <a:off x="2954713" y="1371290"/>
            <a:ext cx="405118" cy="652007"/>
          </a:xfrm>
          <a:prstGeom prst="downArrow">
            <a:avLst/>
          </a:prstGeom>
          <a:solidFill>
            <a:srgbClr val="007586"/>
          </a:solidFill>
          <a:ln>
            <a:solidFill>
              <a:srgbClr val="007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Pijl: omlaag 4">
            <a:extLst>
              <a:ext uri="{FF2B5EF4-FFF2-40B4-BE49-F238E27FC236}">
                <a16:creationId xmlns:a16="http://schemas.microsoft.com/office/drawing/2014/main" id="{DCAD621E-884C-A1AC-F158-E90A4C1D2035}"/>
              </a:ext>
            </a:extLst>
          </p:cNvPr>
          <p:cNvSpPr/>
          <p:nvPr/>
        </p:nvSpPr>
        <p:spPr>
          <a:xfrm>
            <a:off x="2954713" y="2480212"/>
            <a:ext cx="405118" cy="652007"/>
          </a:xfrm>
          <a:prstGeom prst="downArrow">
            <a:avLst/>
          </a:prstGeom>
          <a:solidFill>
            <a:srgbClr val="007586"/>
          </a:solidFill>
          <a:ln>
            <a:solidFill>
              <a:srgbClr val="007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184019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AF2993-D946-45E7-8652-C8B8B400D7C1}"/>
              </a:ext>
            </a:extLst>
          </p:cNvPr>
          <p:cNvSpPr txBox="1"/>
          <p:nvPr/>
        </p:nvSpPr>
        <p:spPr>
          <a:xfrm>
            <a:off x="436880" y="297605"/>
            <a:ext cx="10248537" cy="6586418"/>
          </a:xfrm>
          <a:prstGeom prst="rect">
            <a:avLst/>
          </a:prstGeom>
          <a:noFill/>
        </p:spPr>
        <p:txBody>
          <a:bodyPr wrap="square" rtlCol="0">
            <a:spAutoFit/>
          </a:bodyPr>
          <a:lstStyle/>
          <a:p>
            <a:r>
              <a:rPr lang="nl-NL" sz="2400" b="1" dirty="0">
                <a:solidFill>
                  <a:schemeClr val="bg1"/>
                </a:solidFill>
                <a:latin typeface="Museo Sans Rounded 700" panose="02000000000000000000" pitchFamily="50" charset="0"/>
              </a:rPr>
              <a:t>Een voorbeeld:</a:t>
            </a:r>
          </a:p>
          <a:p>
            <a:endParaRPr lang="nl-NL" sz="2400" dirty="0">
              <a:solidFill>
                <a:schemeClr val="bg1"/>
              </a:solidFill>
              <a:latin typeface="Museo Sans Rounded 700" panose="02000000000000000000" pitchFamily="50" charset="0"/>
            </a:endParaRPr>
          </a:p>
          <a:p>
            <a:r>
              <a:rPr lang="nl-NL" sz="2000" b="1" dirty="0">
                <a:solidFill>
                  <a:srgbClr val="EC008C"/>
                </a:solidFill>
                <a:latin typeface="Museo Sans Rounded 700" panose="02000000000000000000" pitchFamily="50" charset="0"/>
              </a:rPr>
              <a:t>	Zorgverlener: </a:t>
            </a:r>
            <a:r>
              <a:rPr lang="nl-NL" sz="2000" dirty="0">
                <a:solidFill>
                  <a:schemeClr val="bg1"/>
                </a:solidFill>
                <a:latin typeface="Museo Sans Rounded 700" panose="02000000000000000000" pitchFamily="50" charset="0"/>
              </a:rPr>
              <a:t>“Wat wilt u graag blijven doen?”</a:t>
            </a:r>
          </a:p>
          <a:p>
            <a:pPr lvl="2"/>
            <a:r>
              <a:rPr lang="nl-NL" sz="2000" b="1" dirty="0">
                <a:solidFill>
                  <a:srgbClr val="EC008C"/>
                </a:solidFill>
                <a:latin typeface="Museo Sans Rounded 700" panose="02000000000000000000" pitchFamily="50" charset="0"/>
              </a:rPr>
              <a:t>Cliënt: </a:t>
            </a:r>
            <a:r>
              <a:rPr lang="nl-NL" sz="2000" dirty="0">
                <a:solidFill>
                  <a:schemeClr val="bg1"/>
                </a:solidFill>
                <a:latin typeface="Museo Sans Rounded 700" panose="02000000000000000000" pitchFamily="50" charset="0"/>
              </a:rPr>
              <a:t>“Ik word blij van mensen om mij heen, dus ik wil het liefst alles blijven doen. Iedere dag koffiedrinken met mijn buurman en iedere week naar de kaartclub gaan. Ik weet alleen niet of dit gaat lukken.”</a:t>
            </a:r>
          </a:p>
          <a:p>
            <a:r>
              <a:rPr lang="nl-NL" sz="2000" b="1" dirty="0">
                <a:solidFill>
                  <a:srgbClr val="EC008C"/>
                </a:solidFill>
                <a:latin typeface="Museo Sans Rounded 700" panose="02000000000000000000" pitchFamily="50" charset="0"/>
              </a:rPr>
              <a:t>	Zorgverlener: </a:t>
            </a:r>
            <a:r>
              <a:rPr lang="nl-NL" sz="2000" dirty="0">
                <a:solidFill>
                  <a:schemeClr val="bg1"/>
                </a:solidFill>
                <a:latin typeface="Museo Sans Rounded 700" panose="02000000000000000000" pitchFamily="50" charset="0"/>
              </a:rPr>
              <a:t>“Wat bedoelt u met niet lukken?”</a:t>
            </a:r>
          </a:p>
          <a:p>
            <a:r>
              <a:rPr lang="nl-NL" sz="2000" b="1" dirty="0">
                <a:solidFill>
                  <a:srgbClr val="EC008C"/>
                </a:solidFill>
                <a:latin typeface="Museo Sans Rounded 700" panose="02000000000000000000" pitchFamily="50" charset="0"/>
              </a:rPr>
              <a:t>	Cliënt: </a:t>
            </a:r>
            <a:r>
              <a:rPr lang="nl-NL" sz="2000" dirty="0">
                <a:solidFill>
                  <a:schemeClr val="bg1"/>
                </a:solidFill>
                <a:latin typeface="Museo Sans Rounded 700" panose="02000000000000000000" pitchFamily="50" charset="0"/>
              </a:rPr>
              <a:t>“Nou, het lopen gaat niet meer zo makkelijk, hoe kom ik bij de 	kaartclub?”</a:t>
            </a:r>
            <a:endParaRPr lang="nl-NL" sz="2400" dirty="0">
              <a:solidFill>
                <a:schemeClr val="bg1"/>
              </a:solidFill>
              <a:latin typeface="Museo Sans Rounded 700" panose="02000000000000000000" pitchFamily="50" charset="0"/>
            </a:endParaRPr>
          </a:p>
          <a:p>
            <a:pPr>
              <a:lnSpc>
                <a:spcPct val="150000"/>
              </a:lnSpc>
            </a:pPr>
            <a:endParaRPr lang="nl-NL" sz="2000" dirty="0">
              <a:solidFill>
                <a:srgbClr val="EC008C"/>
              </a:solidFill>
              <a:latin typeface="Museo Sans Rounded 700" panose="02000000000000000000" pitchFamily="50" charset="0"/>
            </a:endParaRPr>
          </a:p>
          <a:p>
            <a:pPr>
              <a:lnSpc>
                <a:spcPct val="150000"/>
              </a:lnSpc>
            </a:pPr>
            <a:r>
              <a:rPr lang="nl-NL" sz="2000" b="1" dirty="0">
                <a:solidFill>
                  <a:srgbClr val="EC008C"/>
                </a:solidFill>
                <a:latin typeface="Museo Sans Rounded 700" panose="02000000000000000000" pitchFamily="50" charset="0"/>
              </a:rPr>
              <a:t>Andere voorbeeldzinnen zijn:</a:t>
            </a:r>
          </a:p>
          <a:p>
            <a:pPr>
              <a:lnSpc>
                <a:spcPct val="150000"/>
              </a:lnSpc>
            </a:pPr>
            <a:r>
              <a:rPr lang="nl-NL" sz="2000" i="1" dirty="0">
                <a:solidFill>
                  <a:schemeClr val="bg1"/>
                </a:solidFill>
                <a:latin typeface="Museo Sans Rounded 700" panose="02000000000000000000" pitchFamily="50" charset="0"/>
              </a:rPr>
              <a:t>     Hoe gaat het met u? Oh? Vertel eens?</a:t>
            </a:r>
          </a:p>
          <a:p>
            <a:pPr>
              <a:lnSpc>
                <a:spcPct val="150000"/>
              </a:lnSpc>
            </a:pPr>
            <a:r>
              <a:rPr lang="nl-NL" sz="2000" i="1" dirty="0">
                <a:solidFill>
                  <a:schemeClr val="bg1"/>
                </a:solidFill>
                <a:latin typeface="Museo Sans Rounded 700" panose="02000000000000000000" pitchFamily="50" charset="0"/>
              </a:rPr>
              <a:t>     Wat vindt u van…?</a:t>
            </a:r>
          </a:p>
          <a:p>
            <a:pPr>
              <a:lnSpc>
                <a:spcPct val="150000"/>
              </a:lnSpc>
            </a:pPr>
            <a:r>
              <a:rPr lang="nl-NL" sz="2000" i="1" dirty="0">
                <a:solidFill>
                  <a:schemeClr val="bg1"/>
                </a:solidFill>
                <a:latin typeface="Museo Sans Rounded 700" panose="02000000000000000000" pitchFamily="50" charset="0"/>
              </a:rPr>
              <a:t>     Wat zou u graag samen willen blijven doen?</a:t>
            </a:r>
          </a:p>
          <a:p>
            <a:pPr>
              <a:lnSpc>
                <a:spcPct val="150000"/>
              </a:lnSpc>
            </a:pPr>
            <a:r>
              <a:rPr lang="nl-NL" sz="2000" i="1" dirty="0">
                <a:solidFill>
                  <a:schemeClr val="bg1"/>
                </a:solidFill>
                <a:latin typeface="Museo Sans Rounded 700" panose="02000000000000000000" pitchFamily="50" charset="0"/>
              </a:rPr>
              <a:t>     Welke vragen heeft u?</a:t>
            </a:r>
          </a:p>
          <a:p>
            <a:pPr>
              <a:lnSpc>
                <a:spcPct val="150000"/>
              </a:lnSpc>
            </a:pPr>
            <a:r>
              <a:rPr lang="nl-NL" sz="2000" i="1" dirty="0">
                <a:solidFill>
                  <a:schemeClr val="bg1"/>
                </a:solidFill>
                <a:latin typeface="Museo Sans Rounded 700" panose="02000000000000000000" pitchFamily="50" charset="0"/>
              </a:rPr>
              <a:t>     Hoe zou u het aan kunnen pakken?</a:t>
            </a:r>
          </a:p>
          <a:p>
            <a:endParaRPr lang="nl-NL" sz="2400" i="1" dirty="0">
              <a:solidFill>
                <a:schemeClr val="bg1"/>
              </a:solidFill>
              <a:latin typeface="Museo Sans Rounded 700" panose="02000000000000000000" pitchFamily="50" charset="0"/>
            </a:endParaRPr>
          </a:p>
        </p:txBody>
      </p:sp>
      <p:pic>
        <p:nvPicPr>
          <p:cNvPr id="7" name="Picture 44" descr="Icon&#10;&#10;Description automatically generated">
            <a:extLst>
              <a:ext uri="{FF2B5EF4-FFF2-40B4-BE49-F238E27FC236}">
                <a16:creationId xmlns:a16="http://schemas.microsoft.com/office/drawing/2014/main" id="{9E8EA415-12F5-7125-188A-D5A980313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41" y="5648319"/>
            <a:ext cx="227818" cy="218737"/>
          </a:xfrm>
          <a:prstGeom prst="rect">
            <a:avLst/>
          </a:prstGeom>
        </p:spPr>
      </p:pic>
      <p:pic>
        <p:nvPicPr>
          <p:cNvPr id="8" name="Picture 44" descr="Icon&#10;&#10;Description automatically generated">
            <a:extLst>
              <a:ext uri="{FF2B5EF4-FFF2-40B4-BE49-F238E27FC236}">
                <a16:creationId xmlns:a16="http://schemas.microsoft.com/office/drawing/2014/main" id="{E84E6103-DDB0-36EC-A0A4-5DB2CD493C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556" y="5180930"/>
            <a:ext cx="227818" cy="218737"/>
          </a:xfrm>
          <a:prstGeom prst="rect">
            <a:avLst/>
          </a:prstGeom>
        </p:spPr>
      </p:pic>
      <p:pic>
        <p:nvPicPr>
          <p:cNvPr id="9" name="Picture 44" descr="Icon&#10;&#10;Description automatically generated">
            <a:extLst>
              <a:ext uri="{FF2B5EF4-FFF2-40B4-BE49-F238E27FC236}">
                <a16:creationId xmlns:a16="http://schemas.microsoft.com/office/drawing/2014/main" id="{8564DACD-7F42-0D12-4DF3-C847F53F60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41" y="4274845"/>
            <a:ext cx="227818" cy="218737"/>
          </a:xfrm>
          <a:prstGeom prst="rect">
            <a:avLst/>
          </a:prstGeom>
        </p:spPr>
      </p:pic>
      <p:pic>
        <p:nvPicPr>
          <p:cNvPr id="10" name="Picture 44" descr="Icon&#10;&#10;Description automatically generated">
            <a:extLst>
              <a:ext uri="{FF2B5EF4-FFF2-40B4-BE49-F238E27FC236}">
                <a16:creationId xmlns:a16="http://schemas.microsoft.com/office/drawing/2014/main" id="{8951C70B-06F5-D7F0-B517-89F0F8926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880" y="4742970"/>
            <a:ext cx="227818" cy="218737"/>
          </a:xfrm>
          <a:prstGeom prst="rect">
            <a:avLst/>
          </a:prstGeom>
        </p:spPr>
      </p:pic>
      <p:pic>
        <p:nvPicPr>
          <p:cNvPr id="3" name="Picture 44" descr="Icon&#10;&#10;Description automatically generated">
            <a:extLst>
              <a:ext uri="{FF2B5EF4-FFF2-40B4-BE49-F238E27FC236}">
                <a16:creationId xmlns:a16="http://schemas.microsoft.com/office/drawing/2014/main" id="{2A4F9213-8644-71C1-315B-8295A8771B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41" y="6086279"/>
            <a:ext cx="227818" cy="218737"/>
          </a:xfrm>
          <a:prstGeom prst="rect">
            <a:avLst/>
          </a:prstGeom>
        </p:spPr>
      </p:pic>
    </p:spTree>
    <p:extLst>
      <p:ext uri="{BB962C8B-B14F-4D97-AF65-F5344CB8AC3E}">
        <p14:creationId xmlns:p14="http://schemas.microsoft.com/office/powerpoint/2010/main" val="2310381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619ce76-03da-43f3-99f6-87532a4faf3b" xsi:nil="true"/>
    <lcf76f155ced4ddcb4097134ff3c332f xmlns="11dfd76c-2974-4928-9d84-3b36bfc8169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4556C5817B2AD4696BCBA3C7D935C17" ma:contentTypeVersion="20" ma:contentTypeDescription="Create a new document." ma:contentTypeScope="" ma:versionID="a1eb95adf73d82e0bab8bd2b04bc1536">
  <xsd:schema xmlns:xsd="http://www.w3.org/2001/XMLSchema" xmlns:xs="http://www.w3.org/2001/XMLSchema" xmlns:p="http://schemas.microsoft.com/office/2006/metadata/properties" xmlns:ns2="d619ce76-03da-43f3-99f6-87532a4faf3b" xmlns:ns3="11dfd76c-2974-4928-9d84-3b36bfc8169b" targetNamespace="http://schemas.microsoft.com/office/2006/metadata/properties" ma:root="true" ma:fieldsID="a848205428986bb47c1c5b36fee12fc0" ns2:_="" ns3:_="">
    <xsd:import namespace="d619ce76-03da-43f3-99f6-87532a4faf3b"/>
    <xsd:import namespace="11dfd76c-2974-4928-9d84-3b36bfc8169b"/>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19ce76-03da-43f3-99f6-87532a4faf3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5" nillable="true" ma:displayName="Taxonomy Catch All Column" ma:hidden="true" ma:list="{03d002fe-5306-453d-bb8c-4d2dab93d2fa}" ma:internalName="TaxCatchAll" ma:showField="CatchAllData" ma:web="d619ce76-03da-43f3-99f6-87532a4faf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1dfd76c-2974-4928-9d84-3b36bfc8169b"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453d812-1761-4f28-9036-3f48876da67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D63F2F-2B37-40B0-A902-9193CEBE5D45}">
  <ds:schemaRefs>
    <ds:schemaRef ds:uri="http://schemas.openxmlformats.org/package/2006/metadata/core-properties"/>
    <ds:schemaRef ds:uri="4c7d3b31-73fe-4b54-952d-16d1e09739e8"/>
    <ds:schemaRef ds:uri="http://purl.org/dc/elements/1.1/"/>
    <ds:schemaRef ds:uri="http://schemas.microsoft.com/office/2006/metadata/properties"/>
    <ds:schemaRef ds:uri="http://www.w3.org/XML/1998/namespace"/>
    <ds:schemaRef ds:uri="http://purl.org/dc/dcmitype/"/>
    <ds:schemaRef ds:uri="http://schemas.microsoft.com/office/infopath/2007/PartnerControls"/>
    <ds:schemaRef ds:uri="http://purl.org/dc/terms/"/>
    <ds:schemaRef ds:uri="http://schemas.microsoft.com/office/2006/documentManagement/types"/>
    <ds:schemaRef ds:uri="d619ce76-03da-43f3-99f6-87532a4faf3b"/>
    <ds:schemaRef ds:uri="11dfd76c-2974-4928-9d84-3b36bfc8169b"/>
  </ds:schemaRefs>
</ds:datastoreItem>
</file>

<file path=customXml/itemProps2.xml><?xml version="1.0" encoding="utf-8"?>
<ds:datastoreItem xmlns:ds="http://schemas.openxmlformats.org/officeDocument/2006/customXml" ds:itemID="{DE1AA0D2-533D-4EF2-A4C1-01918F0D8BBB}">
  <ds:schemaRefs>
    <ds:schemaRef ds:uri="http://schemas.microsoft.com/sharepoint/v3/contenttype/forms"/>
  </ds:schemaRefs>
</ds:datastoreItem>
</file>

<file path=customXml/itemProps3.xml><?xml version="1.0" encoding="utf-8"?>
<ds:datastoreItem xmlns:ds="http://schemas.openxmlformats.org/officeDocument/2006/customXml" ds:itemID="{7B53A851-0EDC-47C4-A0F0-0F4FBD97D7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19ce76-03da-43f3-99f6-87532a4faf3b"/>
    <ds:schemaRef ds:uri="11dfd76c-2974-4928-9d84-3b36bfc816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2888</TotalTime>
  <Words>3682</Words>
  <Application>Microsoft Macintosh PowerPoint</Application>
  <PresentationFormat>Breedbeeld</PresentationFormat>
  <Paragraphs>701</Paragraphs>
  <Slides>52</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52</vt:i4>
      </vt:variant>
    </vt:vector>
  </HeadingPairs>
  <TitlesOfParts>
    <vt:vector size="58" baseType="lpstr">
      <vt:lpstr>Arial</vt:lpstr>
      <vt:lpstr>Calibri</vt:lpstr>
      <vt:lpstr>Calibri Light</vt:lpstr>
      <vt:lpstr>Museo Sans Rounded 500</vt:lpstr>
      <vt:lpstr>Museo Sans Rounded 700</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Gideon Bontenbal</dc:creator>
  <cp:lastModifiedBy>Microsoft Office User</cp:lastModifiedBy>
  <cp:revision>111</cp:revision>
  <dcterms:created xsi:type="dcterms:W3CDTF">2022-03-05T15:11:57Z</dcterms:created>
  <dcterms:modified xsi:type="dcterms:W3CDTF">2026-04-23T12:43:20Z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0x010100A4556C5817B2AD4696BCBA3C7D935C17</vt:lpwstr>
  </property>
  <property fmtid="{D5CDD505-2E9C-101B-9397-08002B2CF9AE}" pid="3" name="MediaServiceImageTags">
    <vt:lpwstr/>
  </property>
</Properties>
</file>